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141412623" r:id="rId3"/>
    <p:sldId id="2141412624" r:id="rId4"/>
    <p:sldId id="2141412620" r:id="rId5"/>
    <p:sldId id="301" r:id="rId6"/>
    <p:sldId id="319" r:id="rId7"/>
    <p:sldId id="314" r:id="rId8"/>
    <p:sldId id="312" r:id="rId9"/>
    <p:sldId id="256" r:id="rId10"/>
    <p:sldId id="2141412628" r:id="rId11"/>
    <p:sldId id="298" r:id="rId12"/>
    <p:sldId id="286" r:id="rId13"/>
    <p:sldId id="2141412621" r:id="rId14"/>
    <p:sldId id="2141412561" r:id="rId15"/>
    <p:sldId id="2141412571" r:id="rId16"/>
    <p:sldId id="2141412627" r:id="rId17"/>
    <p:sldId id="2141412622" r:id="rId18"/>
    <p:sldId id="296" r:id="rId19"/>
    <p:sldId id="297" r:id="rId20"/>
    <p:sldId id="299" r:id="rId21"/>
    <p:sldId id="310"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A5A45A-7858-60BE-94FF-AAD998B9E9BC}" name="Marianne Holst Nielsen (33080)" initials="MHN(" userId="S::DR33080Z@silkeborg.dk::0fced21b-3135-45ba-8b42-fb3637da21f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DBC6"/>
    <a:srgbClr val="D15F11"/>
    <a:srgbClr val="B4C7E7"/>
    <a:srgbClr val="7196D1"/>
    <a:srgbClr val="F29454"/>
    <a:srgbClr val="F5B487"/>
    <a:srgbClr val="F4A874"/>
    <a:srgbClr val="F08D4A"/>
    <a:srgbClr val="F6B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FEA14-7B65-4FF1-B696-65EA71622F69}" v="4" dt="2024-03-06T13:25:11.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40AD0-E21C-1812-7377-E546E63D335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00B8187-F2B2-8BBD-ECD7-D2E32C46C5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7E90A1E-6244-5CB1-7B6F-AE9B849EB9DB}"/>
              </a:ext>
            </a:extLst>
          </p:cNvPr>
          <p:cNvSpPr>
            <a:spLocks noGrp="1"/>
          </p:cNvSpPr>
          <p:nvPr>
            <p:ph type="dt" sz="half" idx="10"/>
          </p:nvPr>
        </p:nvSpPr>
        <p:spPr/>
        <p:txBody>
          <a:bodyPr/>
          <a:lstStyle/>
          <a:p>
            <a:fld id="{B4464C7C-2954-49C4-9D61-A85AB35E52E0}" type="datetimeFigureOut">
              <a:rPr lang="da-DK" smtClean="0"/>
              <a:t>19-03-2024</a:t>
            </a:fld>
            <a:endParaRPr lang="da-DK"/>
          </a:p>
        </p:txBody>
      </p:sp>
      <p:sp>
        <p:nvSpPr>
          <p:cNvPr id="5" name="Pladsholder til sidefod 4">
            <a:extLst>
              <a:ext uri="{FF2B5EF4-FFF2-40B4-BE49-F238E27FC236}">
                <a16:creationId xmlns:a16="http://schemas.microsoft.com/office/drawing/2014/main" id="{D5D1E53D-AC91-1908-F149-621637BA087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BA7363D-E4F4-3B29-4C56-A9A2ACE04552}"/>
              </a:ext>
            </a:extLst>
          </p:cNvPr>
          <p:cNvSpPr>
            <a:spLocks noGrp="1"/>
          </p:cNvSpPr>
          <p:nvPr>
            <p:ph type="sldNum" sz="quarter" idx="12"/>
          </p:nvPr>
        </p:nvSpPr>
        <p:spPr/>
        <p:txBody>
          <a:bodyPr/>
          <a:lstStyle/>
          <a:p>
            <a:fld id="{B4D083FD-C506-4B65-8769-3A42568CD150}" type="slidenum">
              <a:rPr lang="da-DK" smtClean="0"/>
              <a:t>‹nr.›</a:t>
            </a:fld>
            <a:endParaRPr lang="da-DK"/>
          </a:p>
        </p:txBody>
      </p:sp>
    </p:spTree>
    <p:extLst>
      <p:ext uri="{BB962C8B-B14F-4D97-AF65-F5344CB8AC3E}">
        <p14:creationId xmlns:p14="http://schemas.microsoft.com/office/powerpoint/2010/main" val="251932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048CA3-4B36-93FF-C25A-8645BFCE02E3}"/>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BC3CAD5-D010-D6D5-1D5B-685BBB7799A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DFCA87E-9A5E-A689-D54D-74F1AFE8267A}"/>
              </a:ext>
            </a:extLst>
          </p:cNvPr>
          <p:cNvSpPr>
            <a:spLocks noGrp="1"/>
          </p:cNvSpPr>
          <p:nvPr>
            <p:ph type="dt" sz="half" idx="10"/>
          </p:nvPr>
        </p:nvSpPr>
        <p:spPr/>
        <p:txBody>
          <a:bodyPr/>
          <a:lstStyle/>
          <a:p>
            <a:fld id="{B4464C7C-2954-49C4-9D61-A85AB35E52E0}" type="datetimeFigureOut">
              <a:rPr lang="da-DK" smtClean="0"/>
              <a:t>19-03-2024</a:t>
            </a:fld>
            <a:endParaRPr lang="da-DK"/>
          </a:p>
        </p:txBody>
      </p:sp>
      <p:sp>
        <p:nvSpPr>
          <p:cNvPr id="5" name="Pladsholder til sidefod 4">
            <a:extLst>
              <a:ext uri="{FF2B5EF4-FFF2-40B4-BE49-F238E27FC236}">
                <a16:creationId xmlns:a16="http://schemas.microsoft.com/office/drawing/2014/main" id="{55BC46B0-11C9-918D-FE56-EE73A3E1DCE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E1C9EE4-6388-C0AA-434C-AF8785AF68A2}"/>
              </a:ext>
            </a:extLst>
          </p:cNvPr>
          <p:cNvSpPr>
            <a:spLocks noGrp="1"/>
          </p:cNvSpPr>
          <p:nvPr>
            <p:ph type="sldNum" sz="quarter" idx="12"/>
          </p:nvPr>
        </p:nvSpPr>
        <p:spPr/>
        <p:txBody>
          <a:bodyPr/>
          <a:lstStyle/>
          <a:p>
            <a:fld id="{B4D083FD-C506-4B65-8769-3A42568CD150}" type="slidenum">
              <a:rPr lang="da-DK" smtClean="0"/>
              <a:t>‹nr.›</a:t>
            </a:fld>
            <a:endParaRPr lang="da-DK"/>
          </a:p>
        </p:txBody>
      </p:sp>
    </p:spTree>
    <p:extLst>
      <p:ext uri="{BB962C8B-B14F-4D97-AF65-F5344CB8AC3E}">
        <p14:creationId xmlns:p14="http://schemas.microsoft.com/office/powerpoint/2010/main" val="2195836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6DC69B4-E0B6-318C-46A9-0824340A376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EF4DDD0A-ABB3-3C14-661E-0322268891A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AC4B09C-6D3A-F858-435B-3E0A9B0E6B64}"/>
              </a:ext>
            </a:extLst>
          </p:cNvPr>
          <p:cNvSpPr>
            <a:spLocks noGrp="1"/>
          </p:cNvSpPr>
          <p:nvPr>
            <p:ph type="dt" sz="half" idx="10"/>
          </p:nvPr>
        </p:nvSpPr>
        <p:spPr/>
        <p:txBody>
          <a:bodyPr/>
          <a:lstStyle/>
          <a:p>
            <a:fld id="{B4464C7C-2954-49C4-9D61-A85AB35E52E0}" type="datetimeFigureOut">
              <a:rPr lang="da-DK" smtClean="0"/>
              <a:t>19-03-2024</a:t>
            </a:fld>
            <a:endParaRPr lang="da-DK"/>
          </a:p>
        </p:txBody>
      </p:sp>
      <p:sp>
        <p:nvSpPr>
          <p:cNvPr id="5" name="Pladsholder til sidefod 4">
            <a:extLst>
              <a:ext uri="{FF2B5EF4-FFF2-40B4-BE49-F238E27FC236}">
                <a16:creationId xmlns:a16="http://schemas.microsoft.com/office/drawing/2014/main" id="{DC12C6BB-2B12-0A84-435F-10992AF6316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EBACF9B-5BE6-CE07-F7DB-1E7C7C18DA43}"/>
              </a:ext>
            </a:extLst>
          </p:cNvPr>
          <p:cNvSpPr>
            <a:spLocks noGrp="1"/>
          </p:cNvSpPr>
          <p:nvPr>
            <p:ph type="sldNum" sz="quarter" idx="12"/>
          </p:nvPr>
        </p:nvSpPr>
        <p:spPr/>
        <p:txBody>
          <a:bodyPr/>
          <a:lstStyle/>
          <a:p>
            <a:fld id="{B4D083FD-C506-4B65-8769-3A42568CD150}" type="slidenum">
              <a:rPr lang="da-DK" smtClean="0"/>
              <a:t>‹nr.›</a:t>
            </a:fld>
            <a:endParaRPr lang="da-DK"/>
          </a:p>
        </p:txBody>
      </p:sp>
    </p:spTree>
    <p:extLst>
      <p:ext uri="{BB962C8B-B14F-4D97-AF65-F5344CB8AC3E}">
        <p14:creationId xmlns:p14="http://schemas.microsoft.com/office/powerpoint/2010/main" val="65755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21F85-221F-15A2-5958-624BF01E800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284B8ED-B68A-2838-2500-ABF9CC5C72D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4914343-0C98-0D46-AD08-BB5D8A0F5E23}"/>
              </a:ext>
            </a:extLst>
          </p:cNvPr>
          <p:cNvSpPr>
            <a:spLocks noGrp="1"/>
          </p:cNvSpPr>
          <p:nvPr>
            <p:ph type="dt" sz="half" idx="10"/>
          </p:nvPr>
        </p:nvSpPr>
        <p:spPr/>
        <p:txBody>
          <a:bodyPr/>
          <a:lstStyle/>
          <a:p>
            <a:fld id="{B4464C7C-2954-49C4-9D61-A85AB35E52E0}" type="datetimeFigureOut">
              <a:rPr lang="da-DK" smtClean="0"/>
              <a:t>19-03-2024</a:t>
            </a:fld>
            <a:endParaRPr lang="da-DK"/>
          </a:p>
        </p:txBody>
      </p:sp>
      <p:sp>
        <p:nvSpPr>
          <p:cNvPr id="5" name="Pladsholder til sidefod 4">
            <a:extLst>
              <a:ext uri="{FF2B5EF4-FFF2-40B4-BE49-F238E27FC236}">
                <a16:creationId xmlns:a16="http://schemas.microsoft.com/office/drawing/2014/main" id="{27B2F5B8-CCA1-D621-AC3C-0460A20C614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6C33A67-E284-5527-879D-165668A266DB}"/>
              </a:ext>
            </a:extLst>
          </p:cNvPr>
          <p:cNvSpPr>
            <a:spLocks noGrp="1"/>
          </p:cNvSpPr>
          <p:nvPr>
            <p:ph type="sldNum" sz="quarter" idx="12"/>
          </p:nvPr>
        </p:nvSpPr>
        <p:spPr/>
        <p:txBody>
          <a:bodyPr/>
          <a:lstStyle/>
          <a:p>
            <a:fld id="{B4D083FD-C506-4B65-8769-3A42568CD150}" type="slidenum">
              <a:rPr lang="da-DK" smtClean="0"/>
              <a:t>‹nr.›</a:t>
            </a:fld>
            <a:endParaRPr lang="da-DK"/>
          </a:p>
        </p:txBody>
      </p:sp>
    </p:spTree>
    <p:extLst>
      <p:ext uri="{BB962C8B-B14F-4D97-AF65-F5344CB8AC3E}">
        <p14:creationId xmlns:p14="http://schemas.microsoft.com/office/powerpoint/2010/main" val="49448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2187D-2205-AF99-6F7D-767A23CCDCA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CB3C328-527C-EE9E-21CF-A14FDF5246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539E756-1C58-F0CA-7492-34079D551414}"/>
              </a:ext>
            </a:extLst>
          </p:cNvPr>
          <p:cNvSpPr>
            <a:spLocks noGrp="1"/>
          </p:cNvSpPr>
          <p:nvPr>
            <p:ph type="dt" sz="half" idx="10"/>
          </p:nvPr>
        </p:nvSpPr>
        <p:spPr/>
        <p:txBody>
          <a:bodyPr/>
          <a:lstStyle/>
          <a:p>
            <a:fld id="{B4464C7C-2954-49C4-9D61-A85AB35E52E0}" type="datetimeFigureOut">
              <a:rPr lang="da-DK" smtClean="0"/>
              <a:t>19-03-2024</a:t>
            </a:fld>
            <a:endParaRPr lang="da-DK"/>
          </a:p>
        </p:txBody>
      </p:sp>
      <p:sp>
        <p:nvSpPr>
          <p:cNvPr id="5" name="Pladsholder til sidefod 4">
            <a:extLst>
              <a:ext uri="{FF2B5EF4-FFF2-40B4-BE49-F238E27FC236}">
                <a16:creationId xmlns:a16="http://schemas.microsoft.com/office/drawing/2014/main" id="{BFDEDC92-24D3-FFDE-29CB-0C6E890B835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E501987-CC29-B345-B4C6-5CDE4B271804}"/>
              </a:ext>
            </a:extLst>
          </p:cNvPr>
          <p:cNvSpPr>
            <a:spLocks noGrp="1"/>
          </p:cNvSpPr>
          <p:nvPr>
            <p:ph type="sldNum" sz="quarter" idx="12"/>
          </p:nvPr>
        </p:nvSpPr>
        <p:spPr/>
        <p:txBody>
          <a:bodyPr/>
          <a:lstStyle/>
          <a:p>
            <a:fld id="{B4D083FD-C506-4B65-8769-3A42568CD150}" type="slidenum">
              <a:rPr lang="da-DK" smtClean="0"/>
              <a:t>‹nr.›</a:t>
            </a:fld>
            <a:endParaRPr lang="da-DK"/>
          </a:p>
        </p:txBody>
      </p:sp>
    </p:spTree>
    <p:extLst>
      <p:ext uri="{BB962C8B-B14F-4D97-AF65-F5344CB8AC3E}">
        <p14:creationId xmlns:p14="http://schemas.microsoft.com/office/powerpoint/2010/main" val="428660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9DF72-7420-D97D-5E2A-704CED6D0F9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45907FA-ADB8-241C-2BCB-D1E33BBE3DD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FDB89CF1-5B25-FBD9-E372-30A672D63E9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738854E-8C83-889F-ACCC-5EBD5B03B6AA}"/>
              </a:ext>
            </a:extLst>
          </p:cNvPr>
          <p:cNvSpPr>
            <a:spLocks noGrp="1"/>
          </p:cNvSpPr>
          <p:nvPr>
            <p:ph type="dt" sz="half" idx="10"/>
          </p:nvPr>
        </p:nvSpPr>
        <p:spPr/>
        <p:txBody>
          <a:bodyPr/>
          <a:lstStyle/>
          <a:p>
            <a:fld id="{B4464C7C-2954-49C4-9D61-A85AB35E52E0}" type="datetimeFigureOut">
              <a:rPr lang="da-DK" smtClean="0"/>
              <a:t>19-03-2024</a:t>
            </a:fld>
            <a:endParaRPr lang="da-DK"/>
          </a:p>
        </p:txBody>
      </p:sp>
      <p:sp>
        <p:nvSpPr>
          <p:cNvPr id="6" name="Pladsholder til sidefod 5">
            <a:extLst>
              <a:ext uri="{FF2B5EF4-FFF2-40B4-BE49-F238E27FC236}">
                <a16:creationId xmlns:a16="http://schemas.microsoft.com/office/drawing/2014/main" id="{D560AB3A-81F5-C134-5163-16ABEF4BBDF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046EF61-A294-8572-73AC-3FC781FDD40D}"/>
              </a:ext>
            </a:extLst>
          </p:cNvPr>
          <p:cNvSpPr>
            <a:spLocks noGrp="1"/>
          </p:cNvSpPr>
          <p:nvPr>
            <p:ph type="sldNum" sz="quarter" idx="12"/>
          </p:nvPr>
        </p:nvSpPr>
        <p:spPr/>
        <p:txBody>
          <a:bodyPr/>
          <a:lstStyle/>
          <a:p>
            <a:fld id="{B4D083FD-C506-4B65-8769-3A42568CD150}" type="slidenum">
              <a:rPr lang="da-DK" smtClean="0"/>
              <a:t>‹nr.›</a:t>
            </a:fld>
            <a:endParaRPr lang="da-DK"/>
          </a:p>
        </p:txBody>
      </p:sp>
    </p:spTree>
    <p:extLst>
      <p:ext uri="{BB962C8B-B14F-4D97-AF65-F5344CB8AC3E}">
        <p14:creationId xmlns:p14="http://schemas.microsoft.com/office/powerpoint/2010/main" val="2338161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E1CB1-03FD-3DFE-6821-72DB4E083F2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2A7C242-46C0-0CEB-6E4A-7BF3482F9F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40EF8E8-0057-E473-8D40-894D3187C231}"/>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0E3B649F-0D16-6C59-C8DF-8CC5531807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D3AE342-50A7-7EFD-1F11-C8B351B1B3BA}"/>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956BF5B-15C8-AE5A-61D4-16EB5A8B9023}"/>
              </a:ext>
            </a:extLst>
          </p:cNvPr>
          <p:cNvSpPr>
            <a:spLocks noGrp="1"/>
          </p:cNvSpPr>
          <p:nvPr>
            <p:ph type="dt" sz="half" idx="10"/>
          </p:nvPr>
        </p:nvSpPr>
        <p:spPr/>
        <p:txBody>
          <a:bodyPr/>
          <a:lstStyle/>
          <a:p>
            <a:fld id="{B4464C7C-2954-49C4-9D61-A85AB35E52E0}" type="datetimeFigureOut">
              <a:rPr lang="da-DK" smtClean="0"/>
              <a:t>19-03-2024</a:t>
            </a:fld>
            <a:endParaRPr lang="da-DK"/>
          </a:p>
        </p:txBody>
      </p:sp>
      <p:sp>
        <p:nvSpPr>
          <p:cNvPr id="8" name="Pladsholder til sidefod 7">
            <a:extLst>
              <a:ext uri="{FF2B5EF4-FFF2-40B4-BE49-F238E27FC236}">
                <a16:creationId xmlns:a16="http://schemas.microsoft.com/office/drawing/2014/main" id="{A7178574-FF7E-D01E-B649-B9D064D2058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E913254A-C744-06A7-9E8F-081089B2CDC9}"/>
              </a:ext>
            </a:extLst>
          </p:cNvPr>
          <p:cNvSpPr>
            <a:spLocks noGrp="1"/>
          </p:cNvSpPr>
          <p:nvPr>
            <p:ph type="sldNum" sz="quarter" idx="12"/>
          </p:nvPr>
        </p:nvSpPr>
        <p:spPr/>
        <p:txBody>
          <a:bodyPr/>
          <a:lstStyle/>
          <a:p>
            <a:fld id="{B4D083FD-C506-4B65-8769-3A42568CD150}" type="slidenum">
              <a:rPr lang="da-DK" smtClean="0"/>
              <a:t>‹nr.›</a:t>
            </a:fld>
            <a:endParaRPr lang="da-DK"/>
          </a:p>
        </p:txBody>
      </p:sp>
    </p:spTree>
    <p:extLst>
      <p:ext uri="{BB962C8B-B14F-4D97-AF65-F5344CB8AC3E}">
        <p14:creationId xmlns:p14="http://schemas.microsoft.com/office/powerpoint/2010/main" val="271417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81206-A6C1-0E59-D5E1-14AD1F72E504}"/>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ECA0185-2031-AF53-B456-5FFAEA8704EA}"/>
              </a:ext>
            </a:extLst>
          </p:cNvPr>
          <p:cNvSpPr>
            <a:spLocks noGrp="1"/>
          </p:cNvSpPr>
          <p:nvPr>
            <p:ph type="dt" sz="half" idx="10"/>
          </p:nvPr>
        </p:nvSpPr>
        <p:spPr/>
        <p:txBody>
          <a:bodyPr/>
          <a:lstStyle/>
          <a:p>
            <a:fld id="{B4464C7C-2954-49C4-9D61-A85AB35E52E0}" type="datetimeFigureOut">
              <a:rPr lang="da-DK" smtClean="0"/>
              <a:t>19-03-2024</a:t>
            </a:fld>
            <a:endParaRPr lang="da-DK"/>
          </a:p>
        </p:txBody>
      </p:sp>
      <p:sp>
        <p:nvSpPr>
          <p:cNvPr id="4" name="Pladsholder til sidefod 3">
            <a:extLst>
              <a:ext uri="{FF2B5EF4-FFF2-40B4-BE49-F238E27FC236}">
                <a16:creationId xmlns:a16="http://schemas.microsoft.com/office/drawing/2014/main" id="{8F1B08D6-5670-A983-28DF-FD6CE0B31CF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4A4364E-D8B1-2592-E09B-70EB8A81E188}"/>
              </a:ext>
            </a:extLst>
          </p:cNvPr>
          <p:cNvSpPr>
            <a:spLocks noGrp="1"/>
          </p:cNvSpPr>
          <p:nvPr>
            <p:ph type="sldNum" sz="quarter" idx="12"/>
          </p:nvPr>
        </p:nvSpPr>
        <p:spPr/>
        <p:txBody>
          <a:bodyPr/>
          <a:lstStyle/>
          <a:p>
            <a:fld id="{B4D083FD-C506-4B65-8769-3A42568CD150}" type="slidenum">
              <a:rPr lang="da-DK" smtClean="0"/>
              <a:t>‹nr.›</a:t>
            </a:fld>
            <a:endParaRPr lang="da-DK"/>
          </a:p>
        </p:txBody>
      </p:sp>
    </p:spTree>
    <p:extLst>
      <p:ext uri="{BB962C8B-B14F-4D97-AF65-F5344CB8AC3E}">
        <p14:creationId xmlns:p14="http://schemas.microsoft.com/office/powerpoint/2010/main" val="84592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649709E-78D0-7A8E-98F9-E97C0179DBE5}"/>
              </a:ext>
            </a:extLst>
          </p:cNvPr>
          <p:cNvSpPr>
            <a:spLocks noGrp="1"/>
          </p:cNvSpPr>
          <p:nvPr>
            <p:ph type="dt" sz="half" idx="10"/>
          </p:nvPr>
        </p:nvSpPr>
        <p:spPr/>
        <p:txBody>
          <a:bodyPr/>
          <a:lstStyle/>
          <a:p>
            <a:fld id="{B4464C7C-2954-49C4-9D61-A85AB35E52E0}" type="datetimeFigureOut">
              <a:rPr lang="da-DK" smtClean="0"/>
              <a:t>19-03-2024</a:t>
            </a:fld>
            <a:endParaRPr lang="da-DK"/>
          </a:p>
        </p:txBody>
      </p:sp>
      <p:sp>
        <p:nvSpPr>
          <p:cNvPr id="3" name="Pladsholder til sidefod 2">
            <a:extLst>
              <a:ext uri="{FF2B5EF4-FFF2-40B4-BE49-F238E27FC236}">
                <a16:creationId xmlns:a16="http://schemas.microsoft.com/office/drawing/2014/main" id="{C6AAF7EC-7B8D-FC66-68E7-F6CD99D64F9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3261DD9-A6F0-B79F-DC9E-A2FAA40E7A5D}"/>
              </a:ext>
            </a:extLst>
          </p:cNvPr>
          <p:cNvSpPr>
            <a:spLocks noGrp="1"/>
          </p:cNvSpPr>
          <p:nvPr>
            <p:ph type="sldNum" sz="quarter" idx="12"/>
          </p:nvPr>
        </p:nvSpPr>
        <p:spPr/>
        <p:txBody>
          <a:bodyPr/>
          <a:lstStyle/>
          <a:p>
            <a:fld id="{B4D083FD-C506-4B65-8769-3A42568CD150}" type="slidenum">
              <a:rPr lang="da-DK" smtClean="0"/>
              <a:t>‹nr.›</a:t>
            </a:fld>
            <a:endParaRPr lang="da-DK"/>
          </a:p>
        </p:txBody>
      </p:sp>
    </p:spTree>
    <p:extLst>
      <p:ext uri="{BB962C8B-B14F-4D97-AF65-F5344CB8AC3E}">
        <p14:creationId xmlns:p14="http://schemas.microsoft.com/office/powerpoint/2010/main" val="361184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E2011E-87AD-60DA-4DEC-816FF0E0C77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ECF5BF6-2CAB-654B-CF62-9A4984A630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CB7C510-0796-977F-953E-42F326709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E8C92BC-EC56-72AA-EB0C-0976D5AE9D88}"/>
              </a:ext>
            </a:extLst>
          </p:cNvPr>
          <p:cNvSpPr>
            <a:spLocks noGrp="1"/>
          </p:cNvSpPr>
          <p:nvPr>
            <p:ph type="dt" sz="half" idx="10"/>
          </p:nvPr>
        </p:nvSpPr>
        <p:spPr/>
        <p:txBody>
          <a:bodyPr/>
          <a:lstStyle/>
          <a:p>
            <a:fld id="{B4464C7C-2954-49C4-9D61-A85AB35E52E0}" type="datetimeFigureOut">
              <a:rPr lang="da-DK" smtClean="0"/>
              <a:t>19-03-2024</a:t>
            </a:fld>
            <a:endParaRPr lang="da-DK"/>
          </a:p>
        </p:txBody>
      </p:sp>
      <p:sp>
        <p:nvSpPr>
          <p:cNvPr id="6" name="Pladsholder til sidefod 5">
            <a:extLst>
              <a:ext uri="{FF2B5EF4-FFF2-40B4-BE49-F238E27FC236}">
                <a16:creationId xmlns:a16="http://schemas.microsoft.com/office/drawing/2014/main" id="{98E6B619-194F-6865-AC8C-6EEA726B2CE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4D79418-2CDB-E871-5CF8-2EC824AB4E9F}"/>
              </a:ext>
            </a:extLst>
          </p:cNvPr>
          <p:cNvSpPr>
            <a:spLocks noGrp="1"/>
          </p:cNvSpPr>
          <p:nvPr>
            <p:ph type="sldNum" sz="quarter" idx="12"/>
          </p:nvPr>
        </p:nvSpPr>
        <p:spPr/>
        <p:txBody>
          <a:bodyPr/>
          <a:lstStyle/>
          <a:p>
            <a:fld id="{B4D083FD-C506-4B65-8769-3A42568CD150}" type="slidenum">
              <a:rPr lang="da-DK" smtClean="0"/>
              <a:t>‹nr.›</a:t>
            </a:fld>
            <a:endParaRPr lang="da-DK"/>
          </a:p>
        </p:txBody>
      </p:sp>
    </p:spTree>
    <p:extLst>
      <p:ext uri="{BB962C8B-B14F-4D97-AF65-F5344CB8AC3E}">
        <p14:creationId xmlns:p14="http://schemas.microsoft.com/office/powerpoint/2010/main" val="296993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5DEB8-094B-7754-1255-9E126317ACE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A0B8F57-F6EE-026E-C866-C38557F371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7CB5B2A-94D9-C349-53F5-AA6C6EB191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1A8A255-7CD5-F80B-A66F-DEF134C68AE2}"/>
              </a:ext>
            </a:extLst>
          </p:cNvPr>
          <p:cNvSpPr>
            <a:spLocks noGrp="1"/>
          </p:cNvSpPr>
          <p:nvPr>
            <p:ph type="dt" sz="half" idx="10"/>
          </p:nvPr>
        </p:nvSpPr>
        <p:spPr/>
        <p:txBody>
          <a:bodyPr/>
          <a:lstStyle/>
          <a:p>
            <a:fld id="{B4464C7C-2954-49C4-9D61-A85AB35E52E0}" type="datetimeFigureOut">
              <a:rPr lang="da-DK" smtClean="0"/>
              <a:t>19-03-2024</a:t>
            </a:fld>
            <a:endParaRPr lang="da-DK"/>
          </a:p>
        </p:txBody>
      </p:sp>
      <p:sp>
        <p:nvSpPr>
          <p:cNvPr id="6" name="Pladsholder til sidefod 5">
            <a:extLst>
              <a:ext uri="{FF2B5EF4-FFF2-40B4-BE49-F238E27FC236}">
                <a16:creationId xmlns:a16="http://schemas.microsoft.com/office/drawing/2014/main" id="{89324342-D34D-0C79-A564-E47E05216C0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C3F5051-E8F1-F1BD-F167-06CAA512BAF6}"/>
              </a:ext>
            </a:extLst>
          </p:cNvPr>
          <p:cNvSpPr>
            <a:spLocks noGrp="1"/>
          </p:cNvSpPr>
          <p:nvPr>
            <p:ph type="sldNum" sz="quarter" idx="12"/>
          </p:nvPr>
        </p:nvSpPr>
        <p:spPr/>
        <p:txBody>
          <a:bodyPr/>
          <a:lstStyle/>
          <a:p>
            <a:fld id="{B4D083FD-C506-4B65-8769-3A42568CD150}" type="slidenum">
              <a:rPr lang="da-DK" smtClean="0"/>
              <a:t>‹nr.›</a:t>
            </a:fld>
            <a:endParaRPr lang="da-DK"/>
          </a:p>
        </p:txBody>
      </p:sp>
    </p:spTree>
    <p:extLst>
      <p:ext uri="{BB962C8B-B14F-4D97-AF65-F5344CB8AC3E}">
        <p14:creationId xmlns:p14="http://schemas.microsoft.com/office/powerpoint/2010/main" val="114721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126142-19BE-570B-1EB2-EE3C596609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99A1280-0FE1-EE88-AD21-BAF834CDC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1648C26-863C-7EEC-EF0D-BD3F261365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64C7C-2954-49C4-9D61-A85AB35E52E0}" type="datetimeFigureOut">
              <a:rPr lang="da-DK" smtClean="0"/>
              <a:t>19-03-2024</a:t>
            </a:fld>
            <a:endParaRPr lang="da-DK"/>
          </a:p>
        </p:txBody>
      </p:sp>
      <p:sp>
        <p:nvSpPr>
          <p:cNvPr id="5" name="Pladsholder til sidefod 4">
            <a:extLst>
              <a:ext uri="{FF2B5EF4-FFF2-40B4-BE49-F238E27FC236}">
                <a16:creationId xmlns:a16="http://schemas.microsoft.com/office/drawing/2014/main" id="{4DEBBA1B-F11D-E429-EE70-9EBBE85F8B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7AA4653-7922-D2A5-F5AB-542A152291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083FD-C506-4B65-8769-3A42568CD150}" type="slidenum">
              <a:rPr lang="da-DK" smtClean="0"/>
              <a:t>‹nr.›</a:t>
            </a:fld>
            <a:endParaRPr lang="da-DK"/>
          </a:p>
        </p:txBody>
      </p:sp>
    </p:spTree>
    <p:extLst>
      <p:ext uri="{BB962C8B-B14F-4D97-AF65-F5344CB8AC3E}">
        <p14:creationId xmlns:p14="http://schemas.microsoft.com/office/powerpoint/2010/main" val="1722270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s://aarhus.dk/borger/pasning-skole-og-uddannelse/skole-sfo-og-klub/andre-skoletilbud/nest-en-skole-for-alle/nest-klasser-god-laering-for-alle"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ikastoestreskole.aula.dk/skolefakta/vision"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tilmeld.kl.dk/butm2024/download-zip?data=39115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pernille.hjelmborg@silkeborg.dk" TargetMode="Externa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uvm.dk/publikationer/folkeskolen/1994-salamancaerklaeringen-og-handlingsprogrammet-for-specialundervisn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ilmeld.kl.dk/butm2024/download-zip?data=39119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hyperlink" Target="https://www.kl.dk/media/mydlylxp/folkeskolens-parter-5-pejlemaerker-for-fremtidens-folkeskole.pdf"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7FC152F-9C0F-4389-99C6-2C5B701693DB}"/>
              </a:ext>
            </a:extLst>
          </p:cNvPr>
          <p:cNvSpPr>
            <a:spLocks noGrp="1"/>
          </p:cNvSpPr>
          <p:nvPr>
            <p:ph idx="1"/>
          </p:nvPr>
        </p:nvSpPr>
        <p:spPr>
          <a:xfrm>
            <a:off x="202019" y="180753"/>
            <a:ext cx="11791507" cy="6475228"/>
          </a:xfrm>
          <a:solidFill>
            <a:schemeClr val="accent2">
              <a:lumMod val="40000"/>
              <a:lumOff val="60000"/>
            </a:schemeClr>
          </a:solidFill>
        </p:spPr>
        <p:txBody>
          <a:bodyPr/>
          <a:lstStyle/>
          <a:p>
            <a:pPr marL="0" indent="0">
              <a:buNone/>
            </a:pPr>
            <a:endParaRPr lang="da-DK" dirty="0"/>
          </a:p>
        </p:txBody>
      </p:sp>
      <p:sp>
        <p:nvSpPr>
          <p:cNvPr id="4" name="Titel 1">
            <a:extLst>
              <a:ext uri="{FF2B5EF4-FFF2-40B4-BE49-F238E27FC236}">
                <a16:creationId xmlns:a16="http://schemas.microsoft.com/office/drawing/2014/main" id="{FB4FC81B-0240-4F85-923A-6CD3BB60D39B}"/>
              </a:ext>
            </a:extLst>
          </p:cNvPr>
          <p:cNvSpPr>
            <a:spLocks noGrp="1"/>
          </p:cNvSpPr>
          <p:nvPr>
            <p:ph type="title"/>
          </p:nvPr>
        </p:nvSpPr>
        <p:spPr>
          <a:xfrm>
            <a:off x="871869" y="1396483"/>
            <a:ext cx="11118112" cy="2032517"/>
          </a:xfrm>
        </p:spPr>
        <p:txBody>
          <a:bodyPr>
            <a:normAutofit fontScale="90000"/>
          </a:bodyPr>
          <a:lstStyle/>
          <a:p>
            <a:pPr>
              <a:lnSpc>
                <a:spcPct val="150000"/>
              </a:lnSpc>
            </a:pPr>
            <a:r>
              <a:rPr lang="da-DK" sz="4000" b="1" dirty="0">
                <a:effectLst/>
                <a:latin typeface="Georgia" panose="02040502050405020303" pitchFamily="18" charset="0"/>
              </a:rPr>
              <a:t>Flere elever går i </a:t>
            </a:r>
            <a:r>
              <a:rPr lang="da-DK" sz="4000" b="1" dirty="0">
                <a:latin typeface="Georgia" panose="02040502050405020303" pitchFamily="18" charset="0"/>
              </a:rPr>
              <a:t>skole i deres</a:t>
            </a:r>
            <a:r>
              <a:rPr lang="da-DK" sz="4000" b="1" dirty="0">
                <a:effectLst/>
                <a:latin typeface="Georgia" panose="02040502050405020303" pitchFamily="18" charset="0"/>
              </a:rPr>
              <a:t> lokalområde</a:t>
            </a:r>
            <a:br>
              <a:rPr lang="da-DK" b="1" dirty="0">
                <a:effectLst/>
                <a:latin typeface="Georgia" panose="02040502050405020303" pitchFamily="18" charset="0"/>
              </a:rPr>
            </a:br>
            <a:r>
              <a:rPr lang="da-DK" sz="3200" dirty="0">
                <a:effectLst/>
                <a:latin typeface="Georgia" panose="02040502050405020303" pitchFamily="18" charset="0"/>
              </a:rPr>
              <a:t>-</a:t>
            </a:r>
            <a:r>
              <a:rPr lang="da-DK" sz="3200" b="1" dirty="0">
                <a:effectLst/>
                <a:latin typeface="Georgia" panose="02040502050405020303" pitchFamily="18" charset="0"/>
              </a:rPr>
              <a:t> </a:t>
            </a:r>
            <a:r>
              <a:rPr lang="da-DK" sz="3200" dirty="0">
                <a:latin typeface="Georgia" panose="02040502050405020303" pitchFamily="18" charset="0"/>
              </a:rPr>
              <a:t>Inspirationsmateriale til drøftelse</a:t>
            </a:r>
          </a:p>
        </p:txBody>
      </p:sp>
      <p:pic>
        <p:nvPicPr>
          <p:cNvPr id="5" name="Pladsholder til indhold 4" descr="Et billede, der indeholder cirkel, Font/skrifttype, Grafik, håndskrift&#10;&#10;Automatisk genereret beskrivelse">
            <a:extLst>
              <a:ext uri="{FF2B5EF4-FFF2-40B4-BE49-F238E27FC236}">
                <a16:creationId xmlns:a16="http://schemas.microsoft.com/office/drawing/2014/main" id="{A81A684D-D508-F7D8-DDE6-75B45C0C9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7216" y="2936607"/>
            <a:ext cx="3597525" cy="2805117"/>
          </a:xfrm>
          <a:prstGeom prst="rect">
            <a:avLst/>
          </a:prstGeom>
        </p:spPr>
      </p:pic>
    </p:spTree>
    <p:extLst>
      <p:ext uri="{BB962C8B-B14F-4D97-AF65-F5344CB8AC3E}">
        <p14:creationId xmlns:p14="http://schemas.microsoft.com/office/powerpoint/2010/main" val="1506610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06EEBEC4-33A4-F01E-E38A-DA1ECD67B0D4}"/>
              </a:ext>
            </a:extLst>
          </p:cNvPr>
          <p:cNvPicPr>
            <a:picLocks noChangeAspect="1"/>
          </p:cNvPicPr>
          <p:nvPr/>
        </p:nvPicPr>
        <p:blipFill>
          <a:blip r:embed="rId2"/>
          <a:stretch>
            <a:fillRect/>
          </a:stretch>
        </p:blipFill>
        <p:spPr>
          <a:xfrm>
            <a:off x="200657" y="191743"/>
            <a:ext cx="6848536" cy="6474513"/>
          </a:xfrm>
          <a:prstGeom prst="rect">
            <a:avLst/>
          </a:prstGeom>
        </p:spPr>
      </p:pic>
      <p:pic>
        <p:nvPicPr>
          <p:cNvPr id="5" name="Picture 2" descr="Logo Syddjurs - Flagdagen.dk">
            <a:extLst>
              <a:ext uri="{FF2B5EF4-FFF2-40B4-BE49-F238E27FC236}">
                <a16:creationId xmlns:a16="http://schemas.microsoft.com/office/drawing/2014/main" id="{A0B0E02C-7ED2-B274-4384-5883062B6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69" y="4364949"/>
            <a:ext cx="2740401" cy="7873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ogo">
            <a:extLst>
              <a:ext uri="{FF2B5EF4-FFF2-40B4-BE49-F238E27FC236}">
                <a16:creationId xmlns:a16="http://schemas.microsoft.com/office/drawing/2014/main" id="{74AB17EB-4649-0939-08D9-8C895D706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6975" y="465781"/>
            <a:ext cx="3101169" cy="15807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 Københavns Kommune Økonomiforvaltningen">
            <a:extLst>
              <a:ext uri="{FF2B5EF4-FFF2-40B4-BE49-F238E27FC236}">
                <a16:creationId xmlns:a16="http://schemas.microsoft.com/office/drawing/2014/main" id="{0900A79F-C195-1CF3-C40A-B85293D38C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7737" y="3561907"/>
            <a:ext cx="2790458" cy="2768859"/>
          </a:xfrm>
          <a:prstGeom prst="rect">
            <a:avLst/>
          </a:prstGeom>
          <a:noFill/>
          <a:extLst>
            <a:ext uri="{909E8E84-426E-40DD-AFC4-6F175D3DCCD1}">
              <a14:hiddenFill xmlns:a14="http://schemas.microsoft.com/office/drawing/2010/main">
                <a:solidFill>
                  <a:srgbClr val="FFFFFF"/>
                </a:solidFill>
              </a14:hiddenFill>
            </a:ext>
          </a:extLst>
        </p:spPr>
      </p:pic>
      <p:sp>
        <p:nvSpPr>
          <p:cNvPr id="8" name="Tekstfelt 7">
            <a:extLst>
              <a:ext uri="{FF2B5EF4-FFF2-40B4-BE49-F238E27FC236}">
                <a16:creationId xmlns:a16="http://schemas.microsoft.com/office/drawing/2014/main" id="{F9368129-3D7A-B0E7-4514-C0A7443EE9C3}"/>
              </a:ext>
            </a:extLst>
          </p:cNvPr>
          <p:cNvSpPr txBox="1"/>
          <p:nvPr/>
        </p:nvSpPr>
        <p:spPr>
          <a:xfrm>
            <a:off x="7548995" y="923170"/>
            <a:ext cx="4188576" cy="1815882"/>
          </a:xfrm>
          <a:prstGeom prst="rect">
            <a:avLst/>
          </a:prstGeom>
          <a:noFill/>
        </p:spPr>
        <p:txBody>
          <a:bodyPr wrap="square" rtlCol="0">
            <a:spAutoFit/>
          </a:bodyPr>
          <a:lstStyle/>
          <a:p>
            <a:r>
              <a:rPr lang="da-DK" sz="2800" b="1" dirty="0">
                <a:latin typeface="Georgia" panose="02040502050405020303" pitchFamily="18" charset="0"/>
              </a:rPr>
              <a:t>Andre kommuner i Danmark arbejder pt. med samme retning for folkeskolen</a:t>
            </a:r>
          </a:p>
        </p:txBody>
      </p:sp>
      <p:sp>
        <p:nvSpPr>
          <p:cNvPr id="9" name="Titel 1">
            <a:extLst>
              <a:ext uri="{FF2B5EF4-FFF2-40B4-BE49-F238E27FC236}">
                <a16:creationId xmlns:a16="http://schemas.microsoft.com/office/drawing/2014/main" id="{9F826C70-FB12-DD27-6F16-4832C554F8C6}"/>
              </a:ext>
            </a:extLst>
          </p:cNvPr>
          <p:cNvSpPr txBox="1">
            <a:spLocks/>
          </p:cNvSpPr>
          <p:nvPr/>
        </p:nvSpPr>
        <p:spPr>
          <a:xfrm>
            <a:off x="7548995" y="5802025"/>
            <a:ext cx="3796910" cy="799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200" dirty="0">
                <a:solidFill>
                  <a:srgbClr val="000000"/>
                </a:solidFill>
                <a:latin typeface="+mn-lt"/>
              </a:rPr>
              <a:t>Læs mere fx </a:t>
            </a:r>
          </a:p>
          <a:p>
            <a:r>
              <a:rPr lang="da-DK" sz="1200" dirty="0">
                <a:solidFill>
                  <a:srgbClr val="000000"/>
                </a:solidFill>
                <a:latin typeface="+mn-lt"/>
                <a:hlinkClick r:id="rId6"/>
              </a:rPr>
              <a:t>Østre Skoles hjemmeside</a:t>
            </a:r>
            <a:endParaRPr lang="da-DK" sz="1200" dirty="0">
              <a:solidFill>
                <a:srgbClr val="000000"/>
              </a:solidFill>
              <a:latin typeface="+mn-lt"/>
            </a:endParaRPr>
          </a:p>
          <a:p>
            <a:r>
              <a:rPr lang="da-DK" sz="1200" dirty="0">
                <a:latin typeface="+mn-lt"/>
                <a:hlinkClick r:id="rId7"/>
              </a:rPr>
              <a:t>Aarhus Kommune</a:t>
            </a:r>
            <a:r>
              <a:rPr lang="da-DK" sz="1200" dirty="0">
                <a:latin typeface="+mn-lt"/>
              </a:rPr>
              <a:t>.</a:t>
            </a:r>
          </a:p>
        </p:txBody>
      </p:sp>
      <p:pic>
        <p:nvPicPr>
          <p:cNvPr id="1026" name="Picture 2" descr="Logo og kommunevåben | Ikast-Brande Kommune">
            <a:extLst>
              <a:ext uri="{FF2B5EF4-FFF2-40B4-BE49-F238E27FC236}">
                <a16:creationId xmlns:a16="http://schemas.microsoft.com/office/drawing/2014/main" id="{B5F20FAF-C32A-283D-C5F9-8B5ED734F0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0954" y="2616627"/>
            <a:ext cx="4152900" cy="1178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717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7FC152F-9C0F-4389-99C6-2C5B701693DB}"/>
              </a:ext>
            </a:extLst>
          </p:cNvPr>
          <p:cNvSpPr>
            <a:spLocks noGrp="1"/>
          </p:cNvSpPr>
          <p:nvPr>
            <p:ph idx="1"/>
          </p:nvPr>
        </p:nvSpPr>
        <p:spPr>
          <a:xfrm>
            <a:off x="202019" y="180753"/>
            <a:ext cx="5118322" cy="6475228"/>
          </a:xfrm>
          <a:solidFill>
            <a:schemeClr val="accent2">
              <a:lumMod val="40000"/>
              <a:lumOff val="60000"/>
            </a:schemeClr>
          </a:solidFill>
        </p:spPr>
        <p:txBody>
          <a:bodyPr/>
          <a:lstStyle/>
          <a:p>
            <a:pPr marL="0" indent="0">
              <a:buNone/>
            </a:pPr>
            <a:endParaRPr lang="da-DK" dirty="0"/>
          </a:p>
        </p:txBody>
      </p:sp>
      <p:sp>
        <p:nvSpPr>
          <p:cNvPr id="4" name="Titel 1">
            <a:extLst>
              <a:ext uri="{FF2B5EF4-FFF2-40B4-BE49-F238E27FC236}">
                <a16:creationId xmlns:a16="http://schemas.microsoft.com/office/drawing/2014/main" id="{FB4FC81B-0240-4F85-923A-6CD3BB60D39B}"/>
              </a:ext>
            </a:extLst>
          </p:cNvPr>
          <p:cNvSpPr>
            <a:spLocks noGrp="1"/>
          </p:cNvSpPr>
          <p:nvPr>
            <p:ph type="title"/>
          </p:nvPr>
        </p:nvSpPr>
        <p:spPr>
          <a:xfrm>
            <a:off x="912509" y="2412741"/>
            <a:ext cx="10515600" cy="2032517"/>
          </a:xfrm>
        </p:spPr>
        <p:txBody>
          <a:bodyPr>
            <a:normAutofit/>
          </a:bodyPr>
          <a:lstStyle/>
          <a:p>
            <a:br>
              <a:rPr lang="nb-NO" sz="3200" dirty="0">
                <a:effectLst/>
                <a:latin typeface="Calibri" panose="020F0502020204030204" pitchFamily="34" charset="0"/>
              </a:rPr>
            </a:br>
            <a:endParaRPr lang="da-DK" sz="3200" dirty="0">
              <a:latin typeface="Georgia" panose="02040502050405020303" pitchFamily="18" charset="0"/>
            </a:endParaRPr>
          </a:p>
        </p:txBody>
      </p:sp>
      <p:sp>
        <p:nvSpPr>
          <p:cNvPr id="5" name="Tekstfelt 4">
            <a:extLst>
              <a:ext uri="{FF2B5EF4-FFF2-40B4-BE49-F238E27FC236}">
                <a16:creationId xmlns:a16="http://schemas.microsoft.com/office/drawing/2014/main" id="{7CF8294F-969A-6C0F-0EB6-2EE580E6E8CA}"/>
              </a:ext>
            </a:extLst>
          </p:cNvPr>
          <p:cNvSpPr txBox="1"/>
          <p:nvPr/>
        </p:nvSpPr>
        <p:spPr>
          <a:xfrm>
            <a:off x="6001570" y="1442720"/>
            <a:ext cx="5762331" cy="6491201"/>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da-DK" sz="1400" dirty="0">
                <a:effectLst/>
                <a:latin typeface="Calibri" panose="020F0502020204030204" pitchFamily="34" charset="0"/>
                <a:ea typeface="Calibri" panose="020F0502020204030204" pitchFamily="34" charset="0"/>
                <a:cs typeface="Times New Roman" panose="02020603050405020304" pitchFamily="18" charset="0"/>
              </a:rPr>
              <a:t>Her har man taget en bevidst beslutning om at gå bort fra specialundervisning i segregerede tilbud.</a:t>
            </a:r>
          </a:p>
          <a:p>
            <a:pPr lvl="0">
              <a:lnSpc>
                <a:spcPct val="107000"/>
              </a:lnSpc>
            </a:pP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400" dirty="0">
                <a:effectLst/>
                <a:latin typeface="Calibri" panose="020F0502020204030204" pitchFamily="34" charset="0"/>
                <a:ea typeface="Calibri" panose="020F0502020204030204" pitchFamily="34" charset="0"/>
                <a:cs typeface="Times New Roman" panose="02020603050405020304" pitchFamily="18" charset="0"/>
              </a:rPr>
              <a:t>Derfor er alle børn inkluderet i fællesskabet i den almene folkeskole – også børn med særlige behov.</a:t>
            </a:r>
          </a:p>
          <a:p>
            <a:pPr marL="342900" lvl="0" indent="-342900">
              <a:lnSpc>
                <a:spcPct val="107000"/>
              </a:lnSpc>
              <a:buFont typeface="Symbol" panose="05050102010706020507" pitchFamily="18" charset="2"/>
              <a:buChar char=""/>
            </a:pPr>
            <a:endParaRPr lang="da-DK"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1400" dirty="0">
                <a:effectLst/>
                <a:latin typeface="Calibri" panose="020F0502020204030204" pitchFamily="34" charset="0"/>
                <a:ea typeface="Calibri" panose="020F0502020204030204" pitchFamily="34" charset="0"/>
                <a:cs typeface="Times New Roman" panose="02020603050405020304" pitchFamily="18" charset="0"/>
              </a:rPr>
              <a:t>Undervisningen er tilrettelagt fleksibelt med holddannelse, flere lærere og andre professionelle i klassen, mere praktisk undervisning og mere udeundervisning. </a:t>
            </a:r>
          </a:p>
          <a:p>
            <a:pPr marL="342900" lvl="0" indent="-342900">
              <a:lnSpc>
                <a:spcPct val="107000"/>
              </a:lnSpc>
              <a:buFont typeface="Symbol" panose="05050102010706020507" pitchFamily="18" charset="2"/>
              <a:buChar char=""/>
            </a:pPr>
            <a:endParaRPr lang="da-DK"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da-DK" sz="1400" dirty="0">
                <a:effectLst/>
                <a:latin typeface="Calibri" panose="020F0502020204030204" pitchFamily="34" charset="0"/>
                <a:ea typeface="Calibri" panose="020F0502020204030204" pitchFamily="34" charset="0"/>
                <a:cs typeface="Times New Roman" panose="02020603050405020304" pitchFamily="18" charset="0"/>
              </a:rPr>
              <a:t>Eleverne modtager ikke den samme undervisning, men den undervisning, som det pædagogiske personale vurderer, at de har behov for.</a:t>
            </a:r>
          </a:p>
          <a:p>
            <a:pPr marL="342900" indent="-342900">
              <a:lnSpc>
                <a:spcPct val="107000"/>
              </a:lnSpc>
              <a:buFont typeface="Symbol" panose="05050102010706020507" pitchFamily="18" charset="2"/>
              <a:buChar char=""/>
            </a:pPr>
            <a:endParaRPr lang="da-DK" sz="1400" dirty="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da-DK" sz="1400" b="0" i="0" u="none" strike="noStrike" baseline="0" dirty="0">
                <a:solidFill>
                  <a:srgbClr val="000000"/>
                </a:solidFill>
              </a:rPr>
              <a:t>Der er en meget tydelige ”vi-kultur” både på skole- og kommuneniveau, hvor der er en høj grad af </a:t>
            </a:r>
            <a:r>
              <a:rPr lang="da-DK" sz="1400" b="0" i="0" u="none" strike="noStrike" baseline="0" dirty="0" err="1">
                <a:solidFill>
                  <a:srgbClr val="000000"/>
                </a:solidFill>
              </a:rPr>
              <a:t>samstemthed</a:t>
            </a:r>
            <a:r>
              <a:rPr lang="da-DK" sz="1400" b="0" i="0" u="none" strike="noStrike" baseline="0" dirty="0">
                <a:solidFill>
                  <a:srgbClr val="000000"/>
                </a:solidFill>
              </a:rPr>
              <a:t>, og det forventes, at alle ansatte tager aktivt del i at udvikle skole. </a:t>
            </a:r>
            <a:endParaRPr lang="da-DK" sz="14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da-DK"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a-DK" sz="1400" dirty="0">
                <a:effectLst/>
                <a:latin typeface="Calibri" panose="020F0502020204030204" pitchFamily="34" charset="0"/>
                <a:ea typeface="Calibri" panose="020F0502020204030204" pitchFamily="34" charset="0"/>
                <a:cs typeface="Times New Roman" panose="02020603050405020304" pitchFamily="18" charset="0"/>
              </a:rPr>
              <a:t>Der er stort fokus på en tidlig læseindlæring. Hos børn med læsevanskeligheder sætter man ind  i 1.-2. klasse. Det har flyttet kommunens læseresultater helt i top. </a:t>
            </a:r>
            <a:endParaRPr lang="da-DK" sz="1400" dirty="0"/>
          </a:p>
          <a:p>
            <a:pPr marL="342900" lvl="0" indent="-342900">
              <a:lnSpc>
                <a:spcPct val="107000"/>
              </a:lnSpc>
              <a:spcAft>
                <a:spcPts val="800"/>
              </a:spcAft>
              <a:buFont typeface="Symbol" panose="05050102010706020507" pitchFamily="18" charset="2"/>
              <a:buChar char=""/>
            </a:pPr>
            <a:endParaRPr lang="da-DK"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da-DK" sz="14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1400" dirty="0">
              <a:latin typeface="Georgia" panose="02040502050405020303" pitchFamily="18" charset="0"/>
            </a:endParaRPr>
          </a:p>
        </p:txBody>
      </p:sp>
      <p:pic>
        <p:nvPicPr>
          <p:cNvPr id="8" name="Pladsholder til indhold 8" descr="Et billede, der indeholder skitse, tegning, tekst, Font/skrifttype&#10;&#10;Automatisk genereret beskrivelse">
            <a:extLst>
              <a:ext uri="{FF2B5EF4-FFF2-40B4-BE49-F238E27FC236}">
                <a16:creationId xmlns:a16="http://schemas.microsoft.com/office/drawing/2014/main" id="{F9F7057A-98A7-BAD4-277F-7F2ECFC15F6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0" b="89980" l="8323" r="89980">
                        <a14:foregroundMark x1="20242" y1="70303" x2="20242" y2="70303"/>
                        <a14:foregroundMark x1="8323" y1="86869" x2="8323" y2="86869"/>
                        <a14:foregroundMark x1="17495" y1="71677" x2="17495" y2="71677"/>
                        <a14:backgroundMark x1="48404" y1="58545" x2="48404" y2="58545"/>
                        <a14:backgroundMark x1="49091" y1="58020" x2="49091" y2="58020"/>
                        <a14:backgroundMark x1="49091" y1="58020" x2="49091" y2="58020"/>
                        <a14:backgroundMark x1="49091" y1="58020" x2="49091" y2="58020"/>
                        <a14:backgroundMark x1="49091" y1="58020" x2="49091" y2="58020"/>
                        <a14:backgroundMark x1="42343" y1="59596" x2="42343" y2="59596"/>
                        <a14:backgroundMark x1="42505" y1="59596" x2="42505" y2="59596"/>
                        <a14:backgroundMark x1="64646" y1="61131" x2="64646" y2="61131"/>
                        <a14:backgroundMark x1="64283" y1="61293" x2="64283" y2="61293"/>
                        <a14:backgroundMark x1="63758" y1="59919" x2="63758" y2="59919"/>
                        <a14:backgroundMark x1="63919" y1="60606" x2="63919" y2="60606"/>
                      </a14:backgroundRemoval>
                    </a14:imgEffect>
                  </a14:imgLayer>
                </a14:imgProps>
              </a:ext>
              <a:ext uri="{28A0092B-C50C-407E-A947-70E740481C1C}">
                <a14:useLocalDpi xmlns:a14="http://schemas.microsoft.com/office/drawing/2010/main" val="0"/>
              </a:ext>
            </a:extLst>
          </a:blip>
          <a:stretch>
            <a:fillRect/>
          </a:stretch>
        </p:blipFill>
        <p:spPr>
          <a:xfrm>
            <a:off x="576717" y="1442720"/>
            <a:ext cx="5050155" cy="5050155"/>
          </a:xfrm>
          <a:prstGeom prst="rect">
            <a:avLst/>
          </a:prstGeom>
        </p:spPr>
      </p:pic>
      <p:sp>
        <p:nvSpPr>
          <p:cNvPr id="10" name="Titel 1">
            <a:extLst>
              <a:ext uri="{FF2B5EF4-FFF2-40B4-BE49-F238E27FC236}">
                <a16:creationId xmlns:a16="http://schemas.microsoft.com/office/drawing/2014/main" id="{0AF0AC1F-7695-A778-4608-AE7A2403D63A}"/>
              </a:ext>
            </a:extLst>
          </p:cNvPr>
          <p:cNvSpPr txBox="1">
            <a:spLocks/>
          </p:cNvSpPr>
          <p:nvPr/>
        </p:nvSpPr>
        <p:spPr>
          <a:xfrm>
            <a:off x="5695039" y="-304800"/>
            <a:ext cx="7777657" cy="25172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400" b="1" dirty="0">
                <a:solidFill>
                  <a:srgbClr val="000000"/>
                </a:solidFill>
                <a:latin typeface="Georgia" panose="02040502050405020303" pitchFamily="18" charset="0"/>
                <a:ea typeface="Calibri" panose="020F0502020204030204" pitchFamily="34" charset="0"/>
                <a:cs typeface="Calibri" panose="020F0502020204030204" pitchFamily="34" charset="0"/>
              </a:rPr>
              <a:t>De norske kommuner, </a:t>
            </a:r>
            <a:br>
              <a:rPr lang="da-DK" sz="2400" b="1" dirty="0">
                <a:solidFill>
                  <a:srgbClr val="000000"/>
                </a:solidFill>
                <a:latin typeface="Georgia" panose="02040502050405020303" pitchFamily="18" charset="0"/>
                <a:ea typeface="Calibri" panose="020F0502020204030204" pitchFamily="34" charset="0"/>
                <a:cs typeface="Calibri" panose="020F0502020204030204" pitchFamily="34" charset="0"/>
              </a:rPr>
            </a:br>
            <a:r>
              <a:rPr lang="da-DK" sz="2400" b="1" dirty="0">
                <a:solidFill>
                  <a:srgbClr val="000000"/>
                </a:solidFill>
                <a:latin typeface="Georgia" panose="02040502050405020303" pitchFamily="18" charset="0"/>
                <a:ea typeface="Calibri" panose="020F0502020204030204" pitchFamily="34" charset="0"/>
                <a:cs typeface="Calibri" panose="020F0502020204030204" pitchFamily="34" charset="0"/>
              </a:rPr>
              <a:t>Lillehammer og Kongsvinger </a:t>
            </a:r>
            <a:endParaRPr lang="da-DK" sz="2400" dirty="0"/>
          </a:p>
        </p:txBody>
      </p:sp>
      <p:sp>
        <p:nvSpPr>
          <p:cNvPr id="11" name="Titel 1">
            <a:extLst>
              <a:ext uri="{FF2B5EF4-FFF2-40B4-BE49-F238E27FC236}">
                <a16:creationId xmlns:a16="http://schemas.microsoft.com/office/drawing/2014/main" id="{8429332C-4359-C85F-9FCB-4CB1A3743D16}"/>
              </a:ext>
            </a:extLst>
          </p:cNvPr>
          <p:cNvSpPr txBox="1">
            <a:spLocks/>
          </p:cNvSpPr>
          <p:nvPr/>
        </p:nvSpPr>
        <p:spPr>
          <a:xfrm>
            <a:off x="9759435" y="6242947"/>
            <a:ext cx="2685695" cy="826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200" dirty="0">
                <a:solidFill>
                  <a:srgbClr val="000000"/>
                </a:solidFill>
                <a:latin typeface="+mn-lt"/>
              </a:rPr>
              <a:t>Kilde: </a:t>
            </a:r>
            <a:r>
              <a:rPr lang="da-DK" sz="1200" dirty="0">
                <a:solidFill>
                  <a:srgbClr val="000000"/>
                </a:solidFill>
                <a:latin typeface="+mn-lt"/>
                <a:hlinkClick r:id="rId4"/>
              </a:rPr>
              <a:t>KL - En almen skole for alle</a:t>
            </a:r>
            <a:endParaRPr lang="nb-NO" sz="1200" dirty="0">
              <a:solidFill>
                <a:srgbClr val="000000"/>
              </a:solidFill>
              <a:latin typeface="+mn-lt"/>
            </a:endParaRPr>
          </a:p>
          <a:p>
            <a:endParaRPr lang="da-DK" sz="1600" dirty="0">
              <a:latin typeface="+mn-lt"/>
            </a:endParaRPr>
          </a:p>
        </p:txBody>
      </p:sp>
    </p:spTree>
    <p:extLst>
      <p:ext uri="{BB962C8B-B14F-4D97-AF65-F5344CB8AC3E}">
        <p14:creationId xmlns:p14="http://schemas.microsoft.com/office/powerpoint/2010/main" val="117148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7FC152F-9C0F-4389-99C6-2C5B701693DB}"/>
              </a:ext>
            </a:extLst>
          </p:cNvPr>
          <p:cNvSpPr>
            <a:spLocks noGrp="1"/>
          </p:cNvSpPr>
          <p:nvPr>
            <p:ph idx="1"/>
          </p:nvPr>
        </p:nvSpPr>
        <p:spPr>
          <a:xfrm>
            <a:off x="202019" y="180753"/>
            <a:ext cx="11791507" cy="6475228"/>
          </a:xfrm>
          <a:solidFill>
            <a:srgbClr val="B4C7E7"/>
          </a:solidFill>
        </p:spPr>
        <p:txBody>
          <a:bodyPr/>
          <a:lstStyle/>
          <a:p>
            <a:pPr marL="0" indent="0">
              <a:buNone/>
            </a:pPr>
            <a:endParaRPr lang="da-DK" dirty="0"/>
          </a:p>
          <a:p>
            <a:pPr marL="0" indent="0">
              <a:buNone/>
            </a:pPr>
            <a:endParaRPr lang="da-DK" dirty="0"/>
          </a:p>
        </p:txBody>
      </p:sp>
      <p:sp>
        <p:nvSpPr>
          <p:cNvPr id="4" name="Titel 1">
            <a:extLst>
              <a:ext uri="{FF2B5EF4-FFF2-40B4-BE49-F238E27FC236}">
                <a16:creationId xmlns:a16="http://schemas.microsoft.com/office/drawing/2014/main" id="{FB4FC81B-0240-4F85-923A-6CD3BB60D39B}"/>
              </a:ext>
            </a:extLst>
          </p:cNvPr>
          <p:cNvSpPr>
            <a:spLocks noGrp="1"/>
          </p:cNvSpPr>
          <p:nvPr>
            <p:ph type="title"/>
          </p:nvPr>
        </p:nvSpPr>
        <p:spPr>
          <a:xfrm>
            <a:off x="912509" y="2412741"/>
            <a:ext cx="10515600" cy="2032517"/>
          </a:xfrm>
        </p:spPr>
        <p:txBody>
          <a:bodyPr>
            <a:noAutofit/>
          </a:bodyPr>
          <a:lstStyle/>
          <a:p>
            <a:pPr>
              <a:lnSpc>
                <a:spcPct val="100000"/>
              </a:lnSpc>
              <a:spcAft>
                <a:spcPts val="1200"/>
              </a:spcAft>
            </a:pPr>
            <a:br>
              <a:rPr lang="nb-NO" sz="2400" i="1" dirty="0">
                <a:latin typeface="Georgia" panose="02040502050405020303" pitchFamily="18" charset="0"/>
              </a:rPr>
            </a:br>
            <a:br>
              <a:rPr lang="nb-NO" sz="2400" i="1" dirty="0">
                <a:latin typeface="Georgia" panose="02040502050405020303" pitchFamily="18" charset="0"/>
              </a:rPr>
            </a:br>
            <a:r>
              <a:rPr lang="da-DK" sz="2400" b="0" i="0" dirty="0">
                <a:solidFill>
                  <a:srgbClr val="000000"/>
                </a:solidFill>
                <a:effectLst/>
                <a:latin typeface="Georgia" panose="02040502050405020303" pitchFamily="18" charset="0"/>
              </a:rPr>
              <a:t>»</a:t>
            </a:r>
            <a:r>
              <a:rPr lang="nb-NO" sz="2400" b="0" i="1" dirty="0">
                <a:effectLst/>
                <a:latin typeface="Georgia" panose="02040502050405020303" pitchFamily="18" charset="0"/>
              </a:rPr>
              <a:t>Om vi ikke lykkes bedre enn i dag, risikerer vi at en stadig større gruppe av barn og unge opplever utenforskap i barnehage, skole og samfunn. Et inkluderende og demokratisk samfunn kan kun realiseres om barnehager og skoler fungerer som inkluderende og demokratiske institusjoner</a:t>
            </a:r>
            <a:r>
              <a:rPr lang="da-DK" sz="2400" i="1" dirty="0">
                <a:solidFill>
                  <a:srgbClr val="000000"/>
                </a:solidFill>
                <a:effectLst/>
                <a:latin typeface="Georgia" panose="02040502050405020303" pitchFamily="18" charset="0"/>
                <a:ea typeface="Verdana" panose="020B0604030504040204" pitchFamily="34" charset="0"/>
                <a:cs typeface="Verdana" panose="020B0604030504040204" pitchFamily="34" charset="0"/>
              </a:rPr>
              <a:t> «</a:t>
            </a:r>
            <a:br>
              <a:rPr lang="nb-NO" sz="2400" b="0" i="1" dirty="0">
                <a:effectLst/>
                <a:latin typeface="Georgia" panose="02040502050405020303" pitchFamily="18" charset="0"/>
              </a:rPr>
            </a:br>
            <a:br>
              <a:rPr lang="nb-NO" sz="1000" b="0" i="1" dirty="0">
                <a:effectLst/>
                <a:latin typeface="Georgia" panose="02040502050405020303" pitchFamily="18" charset="0"/>
              </a:rPr>
            </a:br>
            <a:r>
              <a:rPr lang="nb-NO" sz="1200" i="0" dirty="0">
                <a:effectLst/>
                <a:latin typeface="Georgia" panose="02040502050405020303" pitchFamily="18" charset="0"/>
              </a:rPr>
              <a:t>Thomas Nordahl, </a:t>
            </a:r>
            <a:r>
              <a:rPr lang="da-DK" sz="1200" dirty="0">
                <a:latin typeface="Georgia" panose="02040502050405020303" pitchFamily="18" charset="0"/>
              </a:rPr>
              <a:t>professor i pædagogik ved Høgskolen i Hedmark.</a:t>
            </a:r>
            <a:br>
              <a:rPr lang="da-DK" sz="1200" b="1" dirty="0">
                <a:latin typeface="Georgia" panose="02040502050405020303" pitchFamily="18" charset="0"/>
              </a:rPr>
            </a:br>
            <a:br>
              <a:rPr lang="da-DK" sz="1200" b="1" i="0" dirty="0">
                <a:solidFill>
                  <a:srgbClr val="202124"/>
                </a:solidFill>
                <a:effectLst/>
                <a:latin typeface="arial" panose="020B0604020202020204" pitchFamily="34" charset="0"/>
              </a:rPr>
            </a:br>
            <a:br>
              <a:rPr lang="da-DK" sz="1200" b="1" i="0" dirty="0">
                <a:solidFill>
                  <a:srgbClr val="202124"/>
                </a:solidFill>
                <a:effectLst/>
                <a:latin typeface="arial" panose="020B0604020202020204" pitchFamily="34" charset="0"/>
              </a:rPr>
            </a:br>
            <a:br>
              <a:rPr lang="da-DK" sz="1200" b="1" i="0" dirty="0">
                <a:solidFill>
                  <a:srgbClr val="202124"/>
                </a:solidFill>
                <a:effectLst/>
                <a:latin typeface="arial" panose="020B0604020202020204" pitchFamily="34" charset="0"/>
              </a:rPr>
            </a:br>
            <a:br>
              <a:rPr lang="nb-NO" sz="1200" b="1" i="0" dirty="0">
                <a:effectLst/>
                <a:latin typeface="Georgia" panose="02040502050405020303" pitchFamily="18" charset="0"/>
              </a:rPr>
            </a:br>
            <a:r>
              <a:rPr lang="da-DK" sz="2400" b="0" i="0" dirty="0">
                <a:solidFill>
                  <a:srgbClr val="000000"/>
                </a:solidFill>
                <a:effectLst/>
                <a:latin typeface="Georgia" panose="02040502050405020303" pitchFamily="18" charset="0"/>
              </a:rPr>
              <a:t>»</a:t>
            </a:r>
            <a:r>
              <a:rPr lang="nb-NO" sz="2400" i="1" dirty="0">
                <a:latin typeface="Georgia" panose="02040502050405020303" pitchFamily="18" charset="0"/>
              </a:rPr>
              <a:t>Å være sammen med de som er like oss gir trygghet, å være sammen med noen som ikke er like oss er noe vi må lære. Men uten den erfaringen kan vi ikke bli trygge, fordi vi stadig kommer til å møte mennesker som ikke er like oss</a:t>
            </a:r>
            <a:r>
              <a:rPr lang="da-DK" sz="2400" i="1" dirty="0">
                <a:solidFill>
                  <a:srgbClr val="000000"/>
                </a:solidFill>
                <a:effectLst/>
                <a:latin typeface="Georgia" panose="02040502050405020303" pitchFamily="18" charset="0"/>
                <a:ea typeface="Verdana" panose="020B0604030504040204" pitchFamily="34" charset="0"/>
                <a:cs typeface="Verdana" panose="020B0604030504040204" pitchFamily="34" charset="0"/>
              </a:rPr>
              <a:t> «</a:t>
            </a:r>
            <a:br>
              <a:rPr lang="nb-NO" sz="2400" i="1" dirty="0">
                <a:latin typeface="Georgia" panose="02040502050405020303" pitchFamily="18" charset="0"/>
              </a:rPr>
            </a:br>
            <a:r>
              <a:rPr lang="nb-NO" sz="1200" dirty="0">
                <a:latin typeface="Georgia" panose="02040502050405020303" pitchFamily="18" charset="0"/>
              </a:rPr>
              <a:t>Persson &amp; Persson 2016, ss. 40-41. </a:t>
            </a:r>
            <a:br>
              <a:rPr lang="nb-NO" sz="1200" b="1" i="0" dirty="0">
                <a:effectLst/>
                <a:latin typeface="Georgia" panose="02040502050405020303" pitchFamily="18" charset="0"/>
              </a:rPr>
            </a:br>
            <a:br>
              <a:rPr lang="nb-NO" sz="3600" dirty="0">
                <a:effectLst/>
                <a:latin typeface="Georgia" panose="02040502050405020303" pitchFamily="18" charset="0"/>
              </a:rPr>
            </a:br>
            <a:endParaRPr lang="da-DK" sz="3600" dirty="0">
              <a:latin typeface="Georgia" panose="02040502050405020303" pitchFamily="18" charset="0"/>
            </a:endParaRPr>
          </a:p>
        </p:txBody>
      </p:sp>
      <p:sp>
        <p:nvSpPr>
          <p:cNvPr id="2" name="Titel 1">
            <a:extLst>
              <a:ext uri="{FF2B5EF4-FFF2-40B4-BE49-F238E27FC236}">
                <a16:creationId xmlns:a16="http://schemas.microsoft.com/office/drawing/2014/main" id="{AFE12F80-BFA5-1535-55CD-364EFB8EED02}"/>
              </a:ext>
            </a:extLst>
          </p:cNvPr>
          <p:cNvSpPr txBox="1">
            <a:spLocks/>
          </p:cNvSpPr>
          <p:nvPr/>
        </p:nvSpPr>
        <p:spPr>
          <a:xfrm>
            <a:off x="9627476" y="6058057"/>
            <a:ext cx="2837793" cy="799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nb-NO" sz="1600" dirty="0">
                <a:latin typeface="Georgia" panose="02040502050405020303" pitchFamily="18" charset="0"/>
              </a:rPr>
            </a:br>
            <a:endParaRPr lang="da-DK" sz="1600" dirty="0">
              <a:latin typeface="Georgia" panose="02040502050405020303" pitchFamily="18" charset="0"/>
            </a:endParaRPr>
          </a:p>
        </p:txBody>
      </p:sp>
    </p:spTree>
    <p:extLst>
      <p:ext uri="{BB962C8B-B14F-4D97-AF65-F5344CB8AC3E}">
        <p14:creationId xmlns:p14="http://schemas.microsoft.com/office/powerpoint/2010/main" val="555252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7FC152F-9C0F-4389-99C6-2C5B701693DB}"/>
              </a:ext>
            </a:extLst>
          </p:cNvPr>
          <p:cNvSpPr>
            <a:spLocks noGrp="1"/>
          </p:cNvSpPr>
          <p:nvPr>
            <p:ph idx="1"/>
          </p:nvPr>
        </p:nvSpPr>
        <p:spPr>
          <a:xfrm>
            <a:off x="202019" y="180753"/>
            <a:ext cx="11791507" cy="6475228"/>
          </a:xfrm>
          <a:solidFill>
            <a:srgbClr val="B4C7E7"/>
          </a:solidFill>
        </p:spPr>
        <p:txBody>
          <a:bodyPr/>
          <a:lstStyle/>
          <a:p>
            <a:pPr marL="0" indent="0">
              <a:buNone/>
            </a:pPr>
            <a:endParaRPr lang="da-DK" dirty="0"/>
          </a:p>
        </p:txBody>
      </p:sp>
      <p:sp>
        <p:nvSpPr>
          <p:cNvPr id="4" name="Titel 1">
            <a:extLst>
              <a:ext uri="{FF2B5EF4-FFF2-40B4-BE49-F238E27FC236}">
                <a16:creationId xmlns:a16="http://schemas.microsoft.com/office/drawing/2014/main" id="{FB4FC81B-0240-4F85-923A-6CD3BB60D39B}"/>
              </a:ext>
            </a:extLst>
          </p:cNvPr>
          <p:cNvSpPr>
            <a:spLocks noGrp="1"/>
          </p:cNvSpPr>
          <p:nvPr>
            <p:ph type="title"/>
          </p:nvPr>
        </p:nvSpPr>
        <p:spPr>
          <a:xfrm>
            <a:off x="912509" y="2412741"/>
            <a:ext cx="10515600" cy="2032517"/>
          </a:xfrm>
        </p:spPr>
        <p:txBody>
          <a:bodyPr>
            <a:noAutofit/>
          </a:bodyPr>
          <a:lstStyle/>
          <a:p>
            <a:r>
              <a:rPr lang="da-DK" sz="6600" b="0" i="0" dirty="0">
                <a:solidFill>
                  <a:schemeClr val="bg1"/>
                </a:solidFill>
                <a:effectLst/>
                <a:latin typeface="Georgia" panose="02040502050405020303" pitchFamily="18" charset="0"/>
              </a:rPr>
              <a:t>Den brændende platform og de kommende år</a:t>
            </a:r>
            <a:endParaRPr lang="da-DK" sz="6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549182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BF2D660F-2901-F538-2BC6-C0E1786F64BE}"/>
              </a:ext>
            </a:extLst>
          </p:cNvPr>
          <p:cNvPicPr>
            <a:picLocks noChangeAspect="1"/>
          </p:cNvPicPr>
          <p:nvPr/>
        </p:nvPicPr>
        <p:blipFill>
          <a:blip r:embed="rId2"/>
          <a:stretch>
            <a:fillRect/>
          </a:stretch>
        </p:blipFill>
        <p:spPr>
          <a:xfrm>
            <a:off x="320916" y="1298998"/>
            <a:ext cx="5775084" cy="2675828"/>
          </a:xfrm>
          <a:prstGeom prst="rect">
            <a:avLst/>
          </a:prstGeom>
          <a:ln>
            <a:noFill/>
          </a:ln>
          <a:effectLst>
            <a:outerShdw blurRad="292100" dist="139700" dir="2700000" algn="tl" rotWithShape="0">
              <a:srgbClr val="333333">
                <a:alpha val="65000"/>
              </a:srgbClr>
            </a:outerShdw>
          </a:effectLst>
        </p:spPr>
      </p:pic>
      <p:pic>
        <p:nvPicPr>
          <p:cNvPr id="3" name="Billede 2">
            <a:extLst>
              <a:ext uri="{FF2B5EF4-FFF2-40B4-BE49-F238E27FC236}">
                <a16:creationId xmlns:a16="http://schemas.microsoft.com/office/drawing/2014/main" id="{B52AFBF1-EA1C-2550-6F32-5D9B24B0D23F}"/>
              </a:ext>
            </a:extLst>
          </p:cNvPr>
          <p:cNvPicPr>
            <a:picLocks noChangeAspect="1"/>
          </p:cNvPicPr>
          <p:nvPr/>
        </p:nvPicPr>
        <p:blipFill rotWithShape="1">
          <a:blip r:embed="rId3"/>
          <a:srcRect b="47186"/>
          <a:stretch/>
        </p:blipFill>
        <p:spPr>
          <a:xfrm>
            <a:off x="1061968" y="4070650"/>
            <a:ext cx="5842942" cy="2454002"/>
          </a:xfrm>
          <a:prstGeom prst="rect">
            <a:avLst/>
          </a:prstGeom>
          <a:ln>
            <a:noFill/>
          </a:ln>
          <a:effectLst>
            <a:outerShdw blurRad="292100" dist="139700" dir="2700000" algn="tl" rotWithShape="0">
              <a:srgbClr val="333333">
                <a:alpha val="65000"/>
              </a:srgbClr>
            </a:outerShdw>
          </a:effectLst>
        </p:spPr>
      </p:pic>
      <p:pic>
        <p:nvPicPr>
          <p:cNvPr id="4" name="Billede 3">
            <a:extLst>
              <a:ext uri="{FF2B5EF4-FFF2-40B4-BE49-F238E27FC236}">
                <a16:creationId xmlns:a16="http://schemas.microsoft.com/office/drawing/2014/main" id="{DF5E1584-5F01-88F9-35D5-0D3DEC8D9D34}"/>
              </a:ext>
            </a:extLst>
          </p:cNvPr>
          <p:cNvPicPr>
            <a:picLocks noChangeAspect="1"/>
          </p:cNvPicPr>
          <p:nvPr/>
        </p:nvPicPr>
        <p:blipFill>
          <a:blip r:embed="rId4"/>
          <a:stretch>
            <a:fillRect/>
          </a:stretch>
        </p:blipFill>
        <p:spPr>
          <a:xfrm>
            <a:off x="6384031" y="333348"/>
            <a:ext cx="5662435" cy="2162197"/>
          </a:xfrm>
          <a:prstGeom prst="rect">
            <a:avLst/>
          </a:prstGeom>
          <a:ln>
            <a:noFill/>
          </a:ln>
          <a:effectLst>
            <a:outerShdw blurRad="292100" dist="139700" dir="2700000" algn="tl" rotWithShape="0">
              <a:srgbClr val="333333">
                <a:alpha val="65000"/>
              </a:srgbClr>
            </a:outerShdw>
          </a:effectLst>
        </p:spPr>
      </p:pic>
      <p:pic>
        <p:nvPicPr>
          <p:cNvPr id="6" name="Billede 5">
            <a:extLst>
              <a:ext uri="{FF2B5EF4-FFF2-40B4-BE49-F238E27FC236}">
                <a16:creationId xmlns:a16="http://schemas.microsoft.com/office/drawing/2014/main" id="{136FD7F1-B37F-FDC1-D888-9EB0F385DB38}"/>
              </a:ext>
            </a:extLst>
          </p:cNvPr>
          <p:cNvPicPr>
            <a:picLocks noChangeAspect="1"/>
          </p:cNvPicPr>
          <p:nvPr/>
        </p:nvPicPr>
        <p:blipFill>
          <a:blip r:embed="rId5"/>
          <a:stretch>
            <a:fillRect/>
          </a:stretch>
        </p:blipFill>
        <p:spPr>
          <a:xfrm>
            <a:off x="7226139" y="2636912"/>
            <a:ext cx="3456384" cy="4069134"/>
          </a:xfrm>
          <a:prstGeom prst="rect">
            <a:avLst/>
          </a:prstGeom>
          <a:ln>
            <a:noFill/>
          </a:ln>
          <a:effectLst>
            <a:outerShdw blurRad="292100" dist="139700" dir="2700000" algn="tl" rotWithShape="0">
              <a:srgbClr val="333333">
                <a:alpha val="65000"/>
              </a:srgbClr>
            </a:outerShdw>
          </a:effectLst>
        </p:spPr>
      </p:pic>
      <p:sp>
        <p:nvSpPr>
          <p:cNvPr id="2" name="Tekstfelt 1">
            <a:extLst>
              <a:ext uri="{FF2B5EF4-FFF2-40B4-BE49-F238E27FC236}">
                <a16:creationId xmlns:a16="http://schemas.microsoft.com/office/drawing/2014/main" id="{4888ED87-F774-EE78-EBB2-908F6EDFE666}"/>
              </a:ext>
            </a:extLst>
          </p:cNvPr>
          <p:cNvSpPr txBox="1"/>
          <p:nvPr/>
        </p:nvSpPr>
        <p:spPr>
          <a:xfrm>
            <a:off x="592721" y="538480"/>
            <a:ext cx="5076559" cy="523220"/>
          </a:xfrm>
          <a:prstGeom prst="rect">
            <a:avLst/>
          </a:prstGeom>
          <a:solidFill>
            <a:schemeClr val="accent2">
              <a:lumMod val="40000"/>
              <a:lumOff val="60000"/>
            </a:schemeClr>
          </a:solidFill>
        </p:spPr>
        <p:txBody>
          <a:bodyPr wrap="square" rtlCol="0">
            <a:spAutoFit/>
          </a:bodyPr>
          <a:lstStyle/>
          <a:p>
            <a:r>
              <a:rPr lang="da-DK" sz="2800" b="1" dirty="0">
                <a:latin typeface="Georgia" panose="02040502050405020303" pitchFamily="18" charset="0"/>
              </a:rPr>
              <a:t>Den nationale situation</a:t>
            </a:r>
          </a:p>
        </p:txBody>
      </p:sp>
    </p:spTree>
    <p:extLst>
      <p:ext uri="{BB962C8B-B14F-4D97-AF65-F5344CB8AC3E}">
        <p14:creationId xmlns:p14="http://schemas.microsoft.com/office/powerpoint/2010/main" val="3889679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689C430-B09D-F8B9-672F-0A54D189B972}"/>
              </a:ext>
            </a:extLst>
          </p:cNvPr>
          <p:cNvPicPr>
            <a:picLocks noChangeAspect="1"/>
          </p:cNvPicPr>
          <p:nvPr/>
        </p:nvPicPr>
        <p:blipFill>
          <a:blip r:embed="rId2"/>
          <a:stretch>
            <a:fillRect/>
          </a:stretch>
        </p:blipFill>
        <p:spPr>
          <a:xfrm>
            <a:off x="2410460" y="1719699"/>
            <a:ext cx="7371080" cy="3704817"/>
          </a:xfrm>
          <a:prstGeom prst="rect">
            <a:avLst/>
          </a:prstGeom>
        </p:spPr>
      </p:pic>
      <p:sp>
        <p:nvSpPr>
          <p:cNvPr id="2" name="Tekstfelt 1">
            <a:extLst>
              <a:ext uri="{FF2B5EF4-FFF2-40B4-BE49-F238E27FC236}">
                <a16:creationId xmlns:a16="http://schemas.microsoft.com/office/drawing/2014/main" id="{89C27ED7-9C9C-E796-4DB5-407EE7AF1A0D}"/>
              </a:ext>
            </a:extLst>
          </p:cNvPr>
          <p:cNvSpPr txBox="1"/>
          <p:nvPr/>
        </p:nvSpPr>
        <p:spPr>
          <a:xfrm>
            <a:off x="721360" y="508000"/>
            <a:ext cx="4897120" cy="461665"/>
          </a:xfrm>
          <a:prstGeom prst="rect">
            <a:avLst/>
          </a:prstGeom>
          <a:noFill/>
        </p:spPr>
        <p:txBody>
          <a:bodyPr wrap="square" rtlCol="0">
            <a:spAutoFit/>
          </a:bodyPr>
          <a:lstStyle/>
          <a:p>
            <a:r>
              <a:rPr lang="da-DK" sz="2400" dirty="0">
                <a:latin typeface="Georgia" panose="02040502050405020303" pitchFamily="18" charset="0"/>
              </a:rPr>
              <a:t>Lokale tendenser</a:t>
            </a:r>
          </a:p>
        </p:txBody>
      </p:sp>
      <p:sp>
        <p:nvSpPr>
          <p:cNvPr id="3" name="Tekstfelt 2">
            <a:extLst>
              <a:ext uri="{FF2B5EF4-FFF2-40B4-BE49-F238E27FC236}">
                <a16:creationId xmlns:a16="http://schemas.microsoft.com/office/drawing/2014/main" id="{A144CCF6-3706-5F8C-CB24-3D0E88323E06}"/>
              </a:ext>
            </a:extLst>
          </p:cNvPr>
          <p:cNvSpPr txBox="1"/>
          <p:nvPr/>
        </p:nvSpPr>
        <p:spPr>
          <a:xfrm>
            <a:off x="592721" y="538480"/>
            <a:ext cx="5076559" cy="523220"/>
          </a:xfrm>
          <a:prstGeom prst="rect">
            <a:avLst/>
          </a:prstGeom>
          <a:solidFill>
            <a:schemeClr val="accent2">
              <a:lumMod val="40000"/>
              <a:lumOff val="60000"/>
            </a:schemeClr>
          </a:solidFill>
        </p:spPr>
        <p:txBody>
          <a:bodyPr wrap="square" rtlCol="0">
            <a:spAutoFit/>
          </a:bodyPr>
          <a:lstStyle/>
          <a:p>
            <a:r>
              <a:rPr lang="da-DK" sz="2800" b="1" dirty="0">
                <a:latin typeface="Georgia" panose="02040502050405020303" pitchFamily="18" charset="0"/>
              </a:rPr>
              <a:t>Vores lokale situation</a:t>
            </a:r>
          </a:p>
        </p:txBody>
      </p:sp>
    </p:spTree>
    <p:extLst>
      <p:ext uri="{BB962C8B-B14F-4D97-AF65-F5344CB8AC3E}">
        <p14:creationId xmlns:p14="http://schemas.microsoft.com/office/powerpoint/2010/main" val="190377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DD4F4674-E017-BF85-0A8C-7FCE821022AC}"/>
              </a:ext>
            </a:extLst>
          </p:cNvPr>
          <p:cNvSpPr txBox="1"/>
          <p:nvPr/>
        </p:nvSpPr>
        <p:spPr>
          <a:xfrm>
            <a:off x="592720" y="538480"/>
            <a:ext cx="6370141" cy="523220"/>
          </a:xfrm>
          <a:prstGeom prst="rect">
            <a:avLst/>
          </a:prstGeom>
          <a:solidFill>
            <a:schemeClr val="accent2">
              <a:lumMod val="40000"/>
              <a:lumOff val="60000"/>
            </a:schemeClr>
          </a:solidFill>
        </p:spPr>
        <p:txBody>
          <a:bodyPr wrap="square" rtlCol="0">
            <a:spAutoFit/>
          </a:bodyPr>
          <a:lstStyle/>
          <a:p>
            <a:r>
              <a:rPr lang="da-DK" sz="2800" dirty="0">
                <a:latin typeface="Georgia" panose="02040502050405020303" pitchFamily="18" charset="0"/>
              </a:rPr>
              <a:t>Den brændende platform i Silkeborg</a:t>
            </a:r>
          </a:p>
        </p:txBody>
      </p:sp>
      <p:sp>
        <p:nvSpPr>
          <p:cNvPr id="14" name="Ellipse 13">
            <a:extLst>
              <a:ext uri="{FF2B5EF4-FFF2-40B4-BE49-F238E27FC236}">
                <a16:creationId xmlns:a16="http://schemas.microsoft.com/office/drawing/2014/main" id="{158E2B1A-815F-73A3-A969-71AC744AAB56}"/>
              </a:ext>
            </a:extLst>
          </p:cNvPr>
          <p:cNvSpPr/>
          <p:nvPr/>
        </p:nvSpPr>
        <p:spPr>
          <a:xfrm>
            <a:off x="5285998" y="1235055"/>
            <a:ext cx="1836000" cy="1836000"/>
          </a:xfrm>
          <a:prstGeom prst="ellipse">
            <a:avLst/>
          </a:prstGeom>
          <a:solidFill>
            <a:srgbClr val="719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latin typeface="Georgia" panose="02040502050405020303" pitchFamily="18" charset="0"/>
              </a:rPr>
              <a:t>Stigende befordrings-udgifter </a:t>
            </a:r>
          </a:p>
        </p:txBody>
      </p:sp>
      <p:sp>
        <p:nvSpPr>
          <p:cNvPr id="15" name="Ellipse 14">
            <a:extLst>
              <a:ext uri="{FF2B5EF4-FFF2-40B4-BE49-F238E27FC236}">
                <a16:creationId xmlns:a16="http://schemas.microsoft.com/office/drawing/2014/main" id="{BF8D818A-7F71-4AD1-0F79-9578A0198F88}"/>
              </a:ext>
            </a:extLst>
          </p:cNvPr>
          <p:cNvSpPr/>
          <p:nvPr/>
        </p:nvSpPr>
        <p:spPr>
          <a:xfrm>
            <a:off x="5309305" y="2996762"/>
            <a:ext cx="1836000" cy="1836000"/>
          </a:xfrm>
          <a:prstGeom prst="ellipse">
            <a:avLst/>
          </a:prstGeom>
          <a:solidFill>
            <a:srgbClr val="719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latin typeface="Georgia" panose="02040502050405020303" pitchFamily="18" charset="0"/>
              </a:rPr>
              <a:t>Stort anlægsbehov på </a:t>
            </a:r>
            <a:r>
              <a:rPr lang="da-DK" sz="1400" dirty="0" err="1">
                <a:latin typeface="Georgia" panose="02040502050405020303" pitchFamily="18" charset="0"/>
              </a:rPr>
              <a:t>special-området</a:t>
            </a:r>
            <a:endParaRPr lang="da-DK" sz="1400" dirty="0">
              <a:latin typeface="Georgia" panose="02040502050405020303" pitchFamily="18" charset="0"/>
            </a:endParaRPr>
          </a:p>
        </p:txBody>
      </p:sp>
      <p:sp>
        <p:nvSpPr>
          <p:cNvPr id="16" name="Ellipse 15">
            <a:extLst>
              <a:ext uri="{FF2B5EF4-FFF2-40B4-BE49-F238E27FC236}">
                <a16:creationId xmlns:a16="http://schemas.microsoft.com/office/drawing/2014/main" id="{0244867F-2F14-D2BC-99E5-BC03A4E9794A}"/>
              </a:ext>
            </a:extLst>
          </p:cNvPr>
          <p:cNvSpPr/>
          <p:nvPr/>
        </p:nvSpPr>
        <p:spPr>
          <a:xfrm>
            <a:off x="5309305" y="4703734"/>
            <a:ext cx="1836000" cy="1836000"/>
          </a:xfrm>
          <a:prstGeom prst="ellipse">
            <a:avLst/>
          </a:prstGeom>
          <a:solidFill>
            <a:srgbClr val="719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a:latin typeface="Georgia" panose="02040502050405020303" pitchFamily="18" charset="0"/>
              </a:rPr>
              <a:t>Stigende udgifter til special-undervisning</a:t>
            </a:r>
            <a:endParaRPr lang="da-DK" sz="1400" dirty="0">
              <a:latin typeface="Georgia" panose="02040502050405020303" pitchFamily="18" charset="0"/>
            </a:endParaRPr>
          </a:p>
        </p:txBody>
      </p:sp>
      <p:sp>
        <p:nvSpPr>
          <p:cNvPr id="17" name="Er lig med 16">
            <a:extLst>
              <a:ext uri="{FF2B5EF4-FFF2-40B4-BE49-F238E27FC236}">
                <a16:creationId xmlns:a16="http://schemas.microsoft.com/office/drawing/2014/main" id="{D3C87F3E-3E07-5674-34ED-D4077EE89EA4}"/>
              </a:ext>
            </a:extLst>
          </p:cNvPr>
          <p:cNvSpPr/>
          <p:nvPr/>
        </p:nvSpPr>
        <p:spPr>
          <a:xfrm>
            <a:off x="7598084" y="3640564"/>
            <a:ext cx="687897" cy="427838"/>
          </a:xfrm>
          <a:prstGeom prst="mathEqual">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7" name="Ellipse 26">
            <a:extLst>
              <a:ext uri="{FF2B5EF4-FFF2-40B4-BE49-F238E27FC236}">
                <a16:creationId xmlns:a16="http://schemas.microsoft.com/office/drawing/2014/main" id="{1888C2BE-8F64-A161-8C91-86B250F25F46}"/>
              </a:ext>
            </a:extLst>
          </p:cNvPr>
          <p:cNvSpPr/>
          <p:nvPr/>
        </p:nvSpPr>
        <p:spPr>
          <a:xfrm>
            <a:off x="9373800" y="1822706"/>
            <a:ext cx="1980000" cy="1980000"/>
          </a:xfrm>
          <a:prstGeom prst="ellipse">
            <a:avLst/>
          </a:prstGeom>
          <a:solidFill>
            <a:srgbClr val="D15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solidFill>
                <a:latin typeface="Georgia" panose="02040502050405020303" pitchFamily="18" charset="0"/>
              </a:rPr>
              <a:t>Udhuling af almen-områdets økonomi </a:t>
            </a:r>
          </a:p>
        </p:txBody>
      </p:sp>
      <p:sp>
        <p:nvSpPr>
          <p:cNvPr id="29" name="Ellipse 28">
            <a:extLst>
              <a:ext uri="{FF2B5EF4-FFF2-40B4-BE49-F238E27FC236}">
                <a16:creationId xmlns:a16="http://schemas.microsoft.com/office/drawing/2014/main" id="{FFFFF80E-6874-2D26-879A-72EF8E80C2E7}"/>
              </a:ext>
            </a:extLst>
          </p:cNvPr>
          <p:cNvSpPr/>
          <p:nvPr/>
        </p:nvSpPr>
        <p:spPr>
          <a:xfrm>
            <a:off x="9373800" y="4038278"/>
            <a:ext cx="1980000" cy="1980000"/>
          </a:xfrm>
          <a:prstGeom prst="ellipse">
            <a:avLst/>
          </a:prstGeom>
          <a:solidFill>
            <a:srgbClr val="D15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Manglende indfrielse af den politiske ambition</a:t>
            </a:r>
          </a:p>
        </p:txBody>
      </p:sp>
      <p:sp>
        <p:nvSpPr>
          <p:cNvPr id="5" name="Ellipse 4">
            <a:extLst>
              <a:ext uri="{FF2B5EF4-FFF2-40B4-BE49-F238E27FC236}">
                <a16:creationId xmlns:a16="http://schemas.microsoft.com/office/drawing/2014/main" id="{AC4C6A4E-59A9-AA87-B8FF-936EFC742064}"/>
              </a:ext>
            </a:extLst>
          </p:cNvPr>
          <p:cNvSpPr/>
          <p:nvPr/>
        </p:nvSpPr>
        <p:spPr>
          <a:xfrm>
            <a:off x="592720" y="4182278"/>
            <a:ext cx="1836000" cy="1836000"/>
          </a:xfrm>
          <a:prstGeom prst="ellipse">
            <a:avLst/>
          </a:prstGeom>
          <a:solidFill>
            <a:srgbClr val="719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latin typeface="Georgia" panose="02040502050405020303" pitchFamily="18" charset="0"/>
              </a:rPr>
              <a:t>Kraftigt stigende elevtal</a:t>
            </a:r>
          </a:p>
        </p:txBody>
      </p:sp>
      <p:sp>
        <p:nvSpPr>
          <p:cNvPr id="6" name="Ellipse 5">
            <a:extLst>
              <a:ext uri="{FF2B5EF4-FFF2-40B4-BE49-F238E27FC236}">
                <a16:creationId xmlns:a16="http://schemas.microsoft.com/office/drawing/2014/main" id="{26F6FA8E-7DBA-6956-B276-55EFCE2F39EF}"/>
              </a:ext>
            </a:extLst>
          </p:cNvPr>
          <p:cNvSpPr/>
          <p:nvPr/>
        </p:nvSpPr>
        <p:spPr>
          <a:xfrm>
            <a:off x="592720" y="2018483"/>
            <a:ext cx="1836000" cy="1836000"/>
          </a:xfrm>
          <a:prstGeom prst="ellipse">
            <a:avLst/>
          </a:prstGeom>
          <a:solidFill>
            <a:srgbClr val="719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latin typeface="Georgia" panose="02040502050405020303" pitchFamily="18" charset="0"/>
              </a:rPr>
              <a:t>Stigende segregeringsgrad</a:t>
            </a:r>
          </a:p>
        </p:txBody>
      </p:sp>
      <p:sp>
        <p:nvSpPr>
          <p:cNvPr id="9" name="Pil: højre 8">
            <a:extLst>
              <a:ext uri="{FF2B5EF4-FFF2-40B4-BE49-F238E27FC236}">
                <a16:creationId xmlns:a16="http://schemas.microsoft.com/office/drawing/2014/main" id="{AD59061C-3D7D-9482-C5C1-FA90D3C53D76}"/>
              </a:ext>
            </a:extLst>
          </p:cNvPr>
          <p:cNvSpPr/>
          <p:nvPr/>
        </p:nvSpPr>
        <p:spPr>
          <a:xfrm>
            <a:off x="2779302" y="3769383"/>
            <a:ext cx="1836000" cy="423647"/>
          </a:xfrm>
          <a:prstGeom prst="rightArrow">
            <a:avLst/>
          </a:prstGeom>
          <a:solidFill>
            <a:srgbClr val="FA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17853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7FC152F-9C0F-4389-99C6-2C5B701693DB}"/>
              </a:ext>
            </a:extLst>
          </p:cNvPr>
          <p:cNvSpPr>
            <a:spLocks noGrp="1"/>
          </p:cNvSpPr>
          <p:nvPr>
            <p:ph idx="1"/>
          </p:nvPr>
        </p:nvSpPr>
        <p:spPr>
          <a:xfrm>
            <a:off x="202019" y="180753"/>
            <a:ext cx="11791507" cy="6475228"/>
          </a:xfrm>
          <a:solidFill>
            <a:srgbClr val="B4C7E7"/>
          </a:solidFill>
        </p:spPr>
        <p:txBody>
          <a:bodyPr/>
          <a:lstStyle/>
          <a:p>
            <a:pPr marL="0" indent="0">
              <a:buNone/>
            </a:pPr>
            <a:endParaRPr lang="da-DK" dirty="0"/>
          </a:p>
        </p:txBody>
      </p:sp>
      <p:sp>
        <p:nvSpPr>
          <p:cNvPr id="4" name="Titel 1">
            <a:extLst>
              <a:ext uri="{FF2B5EF4-FFF2-40B4-BE49-F238E27FC236}">
                <a16:creationId xmlns:a16="http://schemas.microsoft.com/office/drawing/2014/main" id="{FB4FC81B-0240-4F85-923A-6CD3BB60D39B}"/>
              </a:ext>
            </a:extLst>
          </p:cNvPr>
          <p:cNvSpPr>
            <a:spLocks noGrp="1"/>
          </p:cNvSpPr>
          <p:nvPr>
            <p:ph type="title"/>
          </p:nvPr>
        </p:nvSpPr>
        <p:spPr>
          <a:xfrm>
            <a:off x="912509" y="2412741"/>
            <a:ext cx="10515600" cy="2032517"/>
          </a:xfrm>
        </p:spPr>
        <p:txBody>
          <a:bodyPr>
            <a:noAutofit/>
          </a:bodyPr>
          <a:lstStyle/>
          <a:p>
            <a:r>
              <a:rPr lang="da-DK" sz="6600" b="0" i="0" dirty="0">
                <a:solidFill>
                  <a:schemeClr val="bg1"/>
                </a:solidFill>
                <a:effectLst/>
                <a:latin typeface="Georgia" panose="02040502050405020303" pitchFamily="18" charset="0"/>
              </a:rPr>
              <a:t>De næste skridt</a:t>
            </a:r>
            <a:endParaRPr lang="da-DK" sz="6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15018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Lige pilforbindelse 31">
            <a:extLst>
              <a:ext uri="{FF2B5EF4-FFF2-40B4-BE49-F238E27FC236}">
                <a16:creationId xmlns:a16="http://schemas.microsoft.com/office/drawing/2014/main" id="{9DACFBE7-3ADC-5B86-584E-0A31C925A9E3}"/>
              </a:ext>
            </a:extLst>
          </p:cNvPr>
          <p:cNvCxnSpPr>
            <a:cxnSpLocks/>
          </p:cNvCxnSpPr>
          <p:nvPr/>
        </p:nvCxnSpPr>
        <p:spPr>
          <a:xfrm>
            <a:off x="162560" y="3332842"/>
            <a:ext cx="12029440" cy="51427"/>
          </a:xfrm>
          <a:prstGeom prst="straightConnector1">
            <a:avLst/>
          </a:prstGeom>
          <a:ln w="12065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kstfelt 6">
            <a:extLst>
              <a:ext uri="{FF2B5EF4-FFF2-40B4-BE49-F238E27FC236}">
                <a16:creationId xmlns:a16="http://schemas.microsoft.com/office/drawing/2014/main" id="{020D9C95-AF9E-06DA-357D-63AE03A629D0}"/>
              </a:ext>
            </a:extLst>
          </p:cNvPr>
          <p:cNvSpPr txBox="1"/>
          <p:nvPr/>
        </p:nvSpPr>
        <p:spPr>
          <a:xfrm>
            <a:off x="690319" y="1009133"/>
            <a:ext cx="7612854" cy="1214307"/>
          </a:xfrm>
          <a:prstGeom prst="rect">
            <a:avLst/>
          </a:prstGeom>
          <a:noFill/>
        </p:spPr>
        <p:txBody>
          <a:bodyPr wrap="square" rtlCol="0">
            <a:spAutoFit/>
          </a:bodyPr>
          <a:lstStyle/>
          <a:p>
            <a:pPr fontAlgn="ctr">
              <a:lnSpc>
                <a:spcPct val="107000"/>
              </a:lnSpc>
              <a:spcAft>
                <a:spcPts val="800"/>
              </a:spcAft>
            </a:pPr>
            <a:r>
              <a:rPr lang="da-DK" sz="3200" b="1" dirty="0">
                <a:effectLst/>
                <a:latin typeface="Georgia" panose="02040502050405020303" pitchFamily="18" charset="0"/>
                <a:ea typeface="Times New Roman" panose="02020603050405020304" pitchFamily="18" charset="0"/>
                <a:cs typeface="Calibri" panose="020F0502020204030204" pitchFamily="34" charset="0"/>
              </a:rPr>
              <a:t>Sådan ser processen ud - 2024</a:t>
            </a:r>
            <a:endParaRPr lang="da-DK" sz="3200" dirty="0">
              <a:effectLst/>
              <a:latin typeface="Georgia" panose="02040502050405020303" pitchFamily="18" charset="0"/>
              <a:ea typeface="Calibri" panose="020F0502020204030204" pitchFamily="34" charset="0"/>
              <a:cs typeface="Times New Roman" panose="02020603050405020304" pitchFamily="18" charset="0"/>
            </a:endParaRPr>
          </a:p>
          <a:p>
            <a:endParaRPr lang="da-DK" sz="3200" dirty="0">
              <a:latin typeface="Georgia" panose="02040502050405020303" pitchFamily="18" charset="0"/>
            </a:endParaRPr>
          </a:p>
        </p:txBody>
      </p:sp>
      <p:grpSp>
        <p:nvGrpSpPr>
          <p:cNvPr id="28" name="Gruppe 27">
            <a:extLst>
              <a:ext uri="{FF2B5EF4-FFF2-40B4-BE49-F238E27FC236}">
                <a16:creationId xmlns:a16="http://schemas.microsoft.com/office/drawing/2014/main" id="{81D602E8-CD2C-A5FA-6B3B-3F5F19685034}"/>
              </a:ext>
            </a:extLst>
          </p:cNvPr>
          <p:cNvGrpSpPr/>
          <p:nvPr/>
        </p:nvGrpSpPr>
        <p:grpSpPr>
          <a:xfrm>
            <a:off x="319314" y="2266042"/>
            <a:ext cx="2037442" cy="2037442"/>
            <a:chOff x="207554" y="2520042"/>
            <a:chExt cx="2133600" cy="2133600"/>
          </a:xfrm>
        </p:grpSpPr>
        <p:sp>
          <p:nvSpPr>
            <p:cNvPr id="2" name="Ellipse 1">
              <a:extLst>
                <a:ext uri="{FF2B5EF4-FFF2-40B4-BE49-F238E27FC236}">
                  <a16:creationId xmlns:a16="http://schemas.microsoft.com/office/drawing/2014/main" id="{6210FD8E-D975-D5A0-F9B4-F66BEB0CF874}"/>
                </a:ext>
              </a:extLst>
            </p:cNvPr>
            <p:cNvSpPr/>
            <p:nvPr/>
          </p:nvSpPr>
          <p:spPr>
            <a:xfrm>
              <a:off x="207554" y="2520042"/>
              <a:ext cx="2133600" cy="2133600"/>
            </a:xfrm>
            <a:prstGeom prst="ellipse">
              <a:avLst/>
            </a:prstGeom>
            <a:solidFill>
              <a:srgbClr val="B4C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B630653B-0456-7F14-3C76-9876946B290E}"/>
                </a:ext>
              </a:extLst>
            </p:cNvPr>
            <p:cNvSpPr txBox="1"/>
            <p:nvPr/>
          </p:nvSpPr>
          <p:spPr>
            <a:xfrm>
              <a:off x="386912" y="3079011"/>
              <a:ext cx="1791624" cy="1015663"/>
            </a:xfrm>
            <a:prstGeom prst="rect">
              <a:avLst/>
            </a:prstGeom>
            <a:noFill/>
          </p:spPr>
          <p:txBody>
            <a:bodyPr wrap="square" rtlCol="0">
              <a:spAutoFit/>
            </a:bodyPr>
            <a:lstStyle/>
            <a:p>
              <a:pPr algn="ctr"/>
              <a:r>
                <a:rPr lang="da-DK" sz="2000" b="1" i="0" dirty="0">
                  <a:solidFill>
                    <a:schemeClr val="bg1"/>
                  </a:solidFill>
                  <a:effectLst/>
                  <a:latin typeface="Albert Sans"/>
                </a:rPr>
                <a:t>Januar - april  </a:t>
              </a:r>
              <a:r>
                <a:rPr lang="da-DK" sz="2000" i="0" dirty="0">
                  <a:solidFill>
                    <a:schemeClr val="bg1"/>
                  </a:solidFill>
                  <a:effectLst/>
                  <a:latin typeface="Albert Sans"/>
                </a:rPr>
                <a:t>Undersøgelse og involvering</a:t>
              </a:r>
              <a:endParaRPr lang="da-DK" sz="2000" dirty="0">
                <a:solidFill>
                  <a:schemeClr val="bg1"/>
                </a:solidFill>
              </a:endParaRPr>
            </a:p>
          </p:txBody>
        </p:sp>
      </p:grpSp>
      <p:grpSp>
        <p:nvGrpSpPr>
          <p:cNvPr id="27" name="Gruppe 26">
            <a:extLst>
              <a:ext uri="{FF2B5EF4-FFF2-40B4-BE49-F238E27FC236}">
                <a16:creationId xmlns:a16="http://schemas.microsoft.com/office/drawing/2014/main" id="{30375E98-A473-F4B9-6030-565C0CD12A3C}"/>
              </a:ext>
            </a:extLst>
          </p:cNvPr>
          <p:cNvGrpSpPr/>
          <p:nvPr/>
        </p:nvGrpSpPr>
        <p:grpSpPr>
          <a:xfrm>
            <a:off x="2678611" y="2266042"/>
            <a:ext cx="2037442" cy="2037442"/>
            <a:chOff x="2803071" y="2520042"/>
            <a:chExt cx="2133600" cy="2133600"/>
          </a:xfrm>
        </p:grpSpPr>
        <p:sp>
          <p:nvSpPr>
            <p:cNvPr id="3" name="Ellipse 2">
              <a:extLst>
                <a:ext uri="{FF2B5EF4-FFF2-40B4-BE49-F238E27FC236}">
                  <a16:creationId xmlns:a16="http://schemas.microsoft.com/office/drawing/2014/main" id="{B465ABDB-4644-2215-9372-365ED1B480C6}"/>
                </a:ext>
              </a:extLst>
            </p:cNvPr>
            <p:cNvSpPr/>
            <p:nvPr/>
          </p:nvSpPr>
          <p:spPr>
            <a:xfrm>
              <a:off x="2803071" y="2520042"/>
              <a:ext cx="2133600" cy="2133600"/>
            </a:xfrm>
            <a:prstGeom prst="ellipse">
              <a:avLst/>
            </a:prstGeom>
            <a:solidFill>
              <a:srgbClr val="B4C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kstfelt 8">
              <a:extLst>
                <a:ext uri="{FF2B5EF4-FFF2-40B4-BE49-F238E27FC236}">
                  <a16:creationId xmlns:a16="http://schemas.microsoft.com/office/drawing/2014/main" id="{2F18D418-AAC3-3EC6-16AA-D3AB9FF7756D}"/>
                </a:ext>
              </a:extLst>
            </p:cNvPr>
            <p:cNvSpPr txBox="1"/>
            <p:nvPr/>
          </p:nvSpPr>
          <p:spPr>
            <a:xfrm>
              <a:off x="2974059" y="3079011"/>
              <a:ext cx="1791624" cy="1015663"/>
            </a:xfrm>
            <a:prstGeom prst="rect">
              <a:avLst/>
            </a:prstGeom>
            <a:noFill/>
          </p:spPr>
          <p:txBody>
            <a:bodyPr wrap="square" rtlCol="0">
              <a:spAutoFit/>
            </a:bodyPr>
            <a:lstStyle/>
            <a:p>
              <a:pPr algn="ctr"/>
              <a:r>
                <a:rPr lang="da-DK" sz="2000" b="1" i="0" dirty="0">
                  <a:solidFill>
                    <a:schemeClr val="bg1"/>
                  </a:solidFill>
                  <a:effectLst/>
                  <a:latin typeface="Albert Sans"/>
                </a:rPr>
                <a:t>April – maj  </a:t>
              </a:r>
              <a:r>
                <a:rPr lang="da-DK" sz="2000" i="0" dirty="0">
                  <a:solidFill>
                    <a:schemeClr val="bg1"/>
                  </a:solidFill>
                  <a:effectLst/>
                  <a:latin typeface="Albert Sans"/>
                </a:rPr>
                <a:t>Udarbejdelse af forslag</a:t>
              </a:r>
              <a:endParaRPr lang="da-DK" sz="2000" dirty="0">
                <a:solidFill>
                  <a:schemeClr val="bg1"/>
                </a:solidFill>
              </a:endParaRPr>
            </a:p>
          </p:txBody>
        </p:sp>
      </p:grpSp>
      <p:grpSp>
        <p:nvGrpSpPr>
          <p:cNvPr id="26" name="Gruppe 25">
            <a:extLst>
              <a:ext uri="{FF2B5EF4-FFF2-40B4-BE49-F238E27FC236}">
                <a16:creationId xmlns:a16="http://schemas.microsoft.com/office/drawing/2014/main" id="{2702498B-DE50-C533-D7A4-C6F2CE24E4B3}"/>
              </a:ext>
            </a:extLst>
          </p:cNvPr>
          <p:cNvGrpSpPr/>
          <p:nvPr/>
        </p:nvGrpSpPr>
        <p:grpSpPr>
          <a:xfrm>
            <a:off x="5037908" y="2266042"/>
            <a:ext cx="2037442" cy="2037442"/>
            <a:chOff x="5083628" y="2520042"/>
            <a:chExt cx="2133600" cy="2133600"/>
          </a:xfrm>
        </p:grpSpPr>
        <p:sp>
          <p:nvSpPr>
            <p:cNvPr id="4" name="Ellipse 3">
              <a:extLst>
                <a:ext uri="{FF2B5EF4-FFF2-40B4-BE49-F238E27FC236}">
                  <a16:creationId xmlns:a16="http://schemas.microsoft.com/office/drawing/2014/main" id="{C334175F-8613-3181-63C6-996E268EB8AD}"/>
                </a:ext>
              </a:extLst>
            </p:cNvPr>
            <p:cNvSpPr/>
            <p:nvPr/>
          </p:nvSpPr>
          <p:spPr>
            <a:xfrm>
              <a:off x="5083628" y="2520042"/>
              <a:ext cx="2133600" cy="2133600"/>
            </a:xfrm>
            <a:prstGeom prst="ellipse">
              <a:avLst/>
            </a:prstGeom>
            <a:solidFill>
              <a:srgbClr val="B4C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DD3675A6-D344-9E5E-21E9-B8C0B1FF19BE}"/>
                </a:ext>
              </a:extLst>
            </p:cNvPr>
            <p:cNvSpPr txBox="1"/>
            <p:nvPr/>
          </p:nvSpPr>
          <p:spPr>
            <a:xfrm>
              <a:off x="5254616" y="3232899"/>
              <a:ext cx="1791624" cy="707886"/>
            </a:xfrm>
            <a:prstGeom prst="rect">
              <a:avLst/>
            </a:prstGeom>
            <a:noFill/>
          </p:spPr>
          <p:txBody>
            <a:bodyPr wrap="square" rtlCol="0">
              <a:spAutoFit/>
            </a:bodyPr>
            <a:lstStyle/>
            <a:p>
              <a:pPr algn="ctr"/>
              <a:r>
                <a:rPr lang="da-DK" sz="2000" b="1" dirty="0">
                  <a:solidFill>
                    <a:schemeClr val="bg1"/>
                  </a:solidFill>
                  <a:latin typeface="Albert Sans"/>
                </a:rPr>
                <a:t>M</a:t>
              </a:r>
              <a:r>
                <a:rPr lang="da-DK" sz="2000" b="1" i="0" dirty="0">
                  <a:solidFill>
                    <a:schemeClr val="bg1"/>
                  </a:solidFill>
                  <a:effectLst/>
                  <a:latin typeface="Albert Sans"/>
                </a:rPr>
                <a:t>aj 2024 </a:t>
              </a:r>
              <a:r>
                <a:rPr lang="da-DK" sz="2000" i="0" dirty="0">
                  <a:solidFill>
                    <a:schemeClr val="bg1"/>
                  </a:solidFill>
                  <a:effectLst/>
                  <a:latin typeface="Albert Sans"/>
                </a:rPr>
                <a:t>Høring</a:t>
              </a:r>
              <a:endParaRPr lang="da-DK" sz="2000" dirty="0">
                <a:solidFill>
                  <a:schemeClr val="bg1"/>
                </a:solidFill>
              </a:endParaRPr>
            </a:p>
          </p:txBody>
        </p:sp>
      </p:grpSp>
      <p:grpSp>
        <p:nvGrpSpPr>
          <p:cNvPr id="25" name="Gruppe 24">
            <a:extLst>
              <a:ext uri="{FF2B5EF4-FFF2-40B4-BE49-F238E27FC236}">
                <a16:creationId xmlns:a16="http://schemas.microsoft.com/office/drawing/2014/main" id="{6BB6896B-1E69-4A64-AB1F-985221F1AEC9}"/>
              </a:ext>
            </a:extLst>
          </p:cNvPr>
          <p:cNvGrpSpPr/>
          <p:nvPr/>
        </p:nvGrpSpPr>
        <p:grpSpPr>
          <a:xfrm>
            <a:off x="7397205" y="2266042"/>
            <a:ext cx="2037442" cy="2037442"/>
            <a:chOff x="7364185" y="2520042"/>
            <a:chExt cx="2133600" cy="2133600"/>
          </a:xfrm>
        </p:grpSpPr>
        <p:sp>
          <p:nvSpPr>
            <p:cNvPr id="5" name="Ellipse 4">
              <a:extLst>
                <a:ext uri="{FF2B5EF4-FFF2-40B4-BE49-F238E27FC236}">
                  <a16:creationId xmlns:a16="http://schemas.microsoft.com/office/drawing/2014/main" id="{076C80EE-3E70-CF02-61DF-66F598E997EC}"/>
                </a:ext>
              </a:extLst>
            </p:cNvPr>
            <p:cNvSpPr/>
            <p:nvPr/>
          </p:nvSpPr>
          <p:spPr>
            <a:xfrm>
              <a:off x="7364185" y="2520042"/>
              <a:ext cx="2133600" cy="2133600"/>
            </a:xfrm>
            <a:prstGeom prst="ellipse">
              <a:avLst/>
            </a:prstGeom>
            <a:solidFill>
              <a:srgbClr val="B4C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id="{35E87759-2FA7-139B-880A-8E943A28E17E}"/>
                </a:ext>
              </a:extLst>
            </p:cNvPr>
            <p:cNvSpPr txBox="1"/>
            <p:nvPr/>
          </p:nvSpPr>
          <p:spPr>
            <a:xfrm>
              <a:off x="7535173" y="3232899"/>
              <a:ext cx="1791624" cy="707886"/>
            </a:xfrm>
            <a:prstGeom prst="rect">
              <a:avLst/>
            </a:prstGeom>
            <a:noFill/>
          </p:spPr>
          <p:txBody>
            <a:bodyPr wrap="square" rtlCol="0">
              <a:spAutoFit/>
            </a:bodyPr>
            <a:lstStyle/>
            <a:p>
              <a:pPr algn="ctr"/>
              <a:r>
                <a:rPr lang="da-DK" sz="2000" b="1" i="0" dirty="0">
                  <a:solidFill>
                    <a:schemeClr val="bg1"/>
                  </a:solidFill>
                  <a:effectLst/>
                  <a:latin typeface="Albert Sans"/>
                </a:rPr>
                <a:t>Juni 2024 </a:t>
              </a:r>
              <a:endParaRPr lang="da-DK" sz="2000" b="1" dirty="0">
                <a:solidFill>
                  <a:schemeClr val="bg1"/>
                </a:solidFill>
                <a:latin typeface="Albert Sans"/>
              </a:endParaRPr>
            </a:p>
            <a:p>
              <a:pPr algn="ctr"/>
              <a:r>
                <a:rPr lang="da-DK" sz="2000" dirty="0">
                  <a:solidFill>
                    <a:schemeClr val="bg1"/>
                  </a:solidFill>
                  <a:latin typeface="Albert Sans"/>
                </a:rPr>
                <a:t>Beslutning</a:t>
              </a:r>
              <a:endParaRPr lang="da-DK" sz="2000" dirty="0">
                <a:solidFill>
                  <a:schemeClr val="bg1"/>
                </a:solidFill>
              </a:endParaRPr>
            </a:p>
          </p:txBody>
        </p:sp>
      </p:grpSp>
      <p:grpSp>
        <p:nvGrpSpPr>
          <p:cNvPr id="24" name="Gruppe 23">
            <a:extLst>
              <a:ext uri="{FF2B5EF4-FFF2-40B4-BE49-F238E27FC236}">
                <a16:creationId xmlns:a16="http://schemas.microsoft.com/office/drawing/2014/main" id="{4CF3FC1E-E81B-D2BC-2308-8F0F782D75C8}"/>
              </a:ext>
            </a:extLst>
          </p:cNvPr>
          <p:cNvGrpSpPr/>
          <p:nvPr/>
        </p:nvGrpSpPr>
        <p:grpSpPr>
          <a:xfrm>
            <a:off x="9756503" y="2266042"/>
            <a:ext cx="2037442" cy="2037442"/>
            <a:chOff x="9644743" y="2520042"/>
            <a:chExt cx="2133600" cy="2133600"/>
          </a:xfrm>
        </p:grpSpPr>
        <p:sp>
          <p:nvSpPr>
            <p:cNvPr id="6" name="Ellipse 5">
              <a:extLst>
                <a:ext uri="{FF2B5EF4-FFF2-40B4-BE49-F238E27FC236}">
                  <a16:creationId xmlns:a16="http://schemas.microsoft.com/office/drawing/2014/main" id="{5D883271-090E-7815-A4C2-11A2B12255EA}"/>
                </a:ext>
              </a:extLst>
            </p:cNvPr>
            <p:cNvSpPr/>
            <p:nvPr/>
          </p:nvSpPr>
          <p:spPr>
            <a:xfrm>
              <a:off x="9644743" y="2520042"/>
              <a:ext cx="2133600" cy="2133600"/>
            </a:xfrm>
            <a:prstGeom prst="ellipse">
              <a:avLst/>
            </a:prstGeom>
            <a:solidFill>
              <a:srgbClr val="B4C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kstfelt 18">
              <a:extLst>
                <a:ext uri="{FF2B5EF4-FFF2-40B4-BE49-F238E27FC236}">
                  <a16:creationId xmlns:a16="http://schemas.microsoft.com/office/drawing/2014/main" id="{C356352D-830D-FED3-DA3C-585ABCE21ADE}"/>
                </a:ext>
              </a:extLst>
            </p:cNvPr>
            <p:cNvSpPr txBox="1"/>
            <p:nvPr/>
          </p:nvSpPr>
          <p:spPr>
            <a:xfrm>
              <a:off x="9741643" y="3266543"/>
              <a:ext cx="2036700" cy="741295"/>
            </a:xfrm>
            <a:prstGeom prst="rect">
              <a:avLst/>
            </a:prstGeom>
            <a:noFill/>
          </p:spPr>
          <p:txBody>
            <a:bodyPr wrap="square" rtlCol="0">
              <a:spAutoFit/>
            </a:bodyPr>
            <a:lstStyle/>
            <a:p>
              <a:pPr algn="ctr"/>
              <a:r>
                <a:rPr lang="da-DK" sz="2000" b="1" dirty="0">
                  <a:solidFill>
                    <a:schemeClr val="bg1"/>
                  </a:solidFill>
                  <a:latin typeface="Albert Sans"/>
                </a:rPr>
                <a:t>Evt. gennemførelse?</a:t>
              </a:r>
            </a:p>
          </p:txBody>
        </p:sp>
      </p:grpSp>
      <p:sp>
        <p:nvSpPr>
          <p:cNvPr id="20" name="Tekstfelt 19">
            <a:extLst>
              <a:ext uri="{FF2B5EF4-FFF2-40B4-BE49-F238E27FC236}">
                <a16:creationId xmlns:a16="http://schemas.microsoft.com/office/drawing/2014/main" id="{4261403D-C375-A395-C508-CE1E6ADDC6B7}"/>
              </a:ext>
            </a:extLst>
          </p:cNvPr>
          <p:cNvSpPr txBox="1"/>
          <p:nvPr/>
        </p:nvSpPr>
        <p:spPr>
          <a:xfrm>
            <a:off x="61513" y="4623426"/>
            <a:ext cx="2569029" cy="1323439"/>
          </a:xfrm>
          <a:prstGeom prst="rect">
            <a:avLst/>
          </a:prstGeom>
          <a:noFill/>
        </p:spPr>
        <p:txBody>
          <a:bodyPr wrap="square" rtlCol="0">
            <a:spAutoFit/>
          </a:bodyPr>
          <a:lstStyle/>
          <a:p>
            <a:pPr algn="ctr"/>
            <a:r>
              <a:rPr lang="da-DK" sz="1600" b="0" i="0" dirty="0">
                <a:solidFill>
                  <a:srgbClr val="000000"/>
                </a:solidFill>
                <a:effectLst/>
              </a:rPr>
              <a:t>Skoleledere, pædagogiske ledere, fagpersoner med specialiseret viden, faglige organisationer, MED og skolebestyrelser</a:t>
            </a:r>
          </a:p>
        </p:txBody>
      </p:sp>
      <p:sp>
        <p:nvSpPr>
          <p:cNvPr id="21" name="Tekstfelt 20">
            <a:extLst>
              <a:ext uri="{FF2B5EF4-FFF2-40B4-BE49-F238E27FC236}">
                <a16:creationId xmlns:a16="http://schemas.microsoft.com/office/drawing/2014/main" id="{0DDF25DC-35A3-0491-9395-47B99C8C57FD}"/>
              </a:ext>
            </a:extLst>
          </p:cNvPr>
          <p:cNvSpPr txBox="1"/>
          <p:nvPr/>
        </p:nvSpPr>
        <p:spPr>
          <a:xfrm>
            <a:off x="2567939" y="4641256"/>
            <a:ext cx="2258786" cy="1815882"/>
          </a:xfrm>
          <a:prstGeom prst="rect">
            <a:avLst/>
          </a:prstGeom>
          <a:noFill/>
        </p:spPr>
        <p:txBody>
          <a:bodyPr wrap="square" rtlCol="0">
            <a:spAutoFit/>
          </a:bodyPr>
          <a:lstStyle/>
          <a:p>
            <a:pPr algn="ctr"/>
            <a:r>
              <a:rPr lang="da-DK" sz="1600" b="0" i="0" dirty="0">
                <a:solidFill>
                  <a:srgbClr val="000000"/>
                </a:solidFill>
                <a:effectLst/>
              </a:rPr>
              <a:t>Udarbejdelse af forslag med anbefalinger til en ny ordning af kommunens specialpædagogiske indsatser og en model for ressourcetildeling</a:t>
            </a:r>
            <a:endParaRPr lang="da-DK" sz="1600" dirty="0"/>
          </a:p>
        </p:txBody>
      </p:sp>
      <p:sp>
        <p:nvSpPr>
          <p:cNvPr id="22" name="Tekstfelt 21">
            <a:extLst>
              <a:ext uri="{FF2B5EF4-FFF2-40B4-BE49-F238E27FC236}">
                <a16:creationId xmlns:a16="http://schemas.microsoft.com/office/drawing/2014/main" id="{B15F7C24-59C8-F10B-D561-4530159398A4}"/>
              </a:ext>
            </a:extLst>
          </p:cNvPr>
          <p:cNvSpPr txBox="1"/>
          <p:nvPr/>
        </p:nvSpPr>
        <p:spPr>
          <a:xfrm>
            <a:off x="5037908" y="4641256"/>
            <a:ext cx="2133600" cy="1323439"/>
          </a:xfrm>
          <a:prstGeom prst="rect">
            <a:avLst/>
          </a:prstGeom>
          <a:noFill/>
        </p:spPr>
        <p:txBody>
          <a:bodyPr wrap="square" rtlCol="0">
            <a:spAutoFit/>
          </a:bodyPr>
          <a:lstStyle/>
          <a:p>
            <a:pPr algn="ctr"/>
            <a:r>
              <a:rPr lang="da-DK" sz="1600" b="0" i="0" dirty="0">
                <a:solidFill>
                  <a:srgbClr val="000000"/>
                </a:solidFill>
                <a:effectLst/>
              </a:rPr>
              <a:t>Forslag med anbefalinger sendes i høring hos skolebestyrelser og Handicaprådet</a:t>
            </a:r>
            <a:endParaRPr lang="da-DK" sz="1600" dirty="0"/>
          </a:p>
        </p:txBody>
      </p:sp>
      <p:sp>
        <p:nvSpPr>
          <p:cNvPr id="29" name="Tekstfelt 28">
            <a:extLst>
              <a:ext uri="{FF2B5EF4-FFF2-40B4-BE49-F238E27FC236}">
                <a16:creationId xmlns:a16="http://schemas.microsoft.com/office/drawing/2014/main" id="{7ADB6CC4-1801-8FCA-06F0-BE28A66EA584}"/>
              </a:ext>
            </a:extLst>
          </p:cNvPr>
          <p:cNvSpPr txBox="1"/>
          <p:nvPr/>
        </p:nvSpPr>
        <p:spPr>
          <a:xfrm>
            <a:off x="7397205" y="4657427"/>
            <a:ext cx="2062316" cy="1077218"/>
          </a:xfrm>
          <a:prstGeom prst="rect">
            <a:avLst/>
          </a:prstGeom>
          <a:noFill/>
        </p:spPr>
        <p:txBody>
          <a:bodyPr wrap="square" rtlCol="0">
            <a:spAutoFit/>
          </a:bodyPr>
          <a:lstStyle/>
          <a:p>
            <a:pPr algn="ctr"/>
            <a:r>
              <a:rPr lang="da-DK" sz="1600" b="0" i="0" dirty="0">
                <a:solidFill>
                  <a:srgbClr val="000000"/>
                </a:solidFill>
                <a:effectLst/>
              </a:rPr>
              <a:t>Politisk behandling i Dagtilbuds-, Skole- og Familieudvalget og Byrådet</a:t>
            </a:r>
            <a:endParaRPr lang="da-DK" sz="1600" dirty="0"/>
          </a:p>
        </p:txBody>
      </p:sp>
      <p:sp>
        <p:nvSpPr>
          <p:cNvPr id="30" name="Tekstfelt 29">
            <a:extLst>
              <a:ext uri="{FF2B5EF4-FFF2-40B4-BE49-F238E27FC236}">
                <a16:creationId xmlns:a16="http://schemas.microsoft.com/office/drawing/2014/main" id="{E8012AE4-FD63-2ABE-F365-7A7EFFB1E0E2}"/>
              </a:ext>
            </a:extLst>
          </p:cNvPr>
          <p:cNvSpPr txBox="1"/>
          <p:nvPr/>
        </p:nvSpPr>
        <p:spPr>
          <a:xfrm>
            <a:off x="9754690" y="4623426"/>
            <a:ext cx="2133600" cy="2062103"/>
          </a:xfrm>
          <a:prstGeom prst="rect">
            <a:avLst/>
          </a:prstGeom>
          <a:noFill/>
        </p:spPr>
        <p:txBody>
          <a:bodyPr wrap="square" rtlCol="0">
            <a:spAutoFit/>
          </a:bodyPr>
          <a:lstStyle/>
          <a:p>
            <a:pPr algn="ctr"/>
            <a:r>
              <a:rPr lang="da-DK" sz="1600" dirty="0">
                <a:solidFill>
                  <a:srgbClr val="000000"/>
                </a:solidFill>
              </a:rPr>
              <a:t>Hvornår eventuelle k</a:t>
            </a:r>
            <a:r>
              <a:rPr lang="da-DK" sz="1600" b="0" i="0" dirty="0">
                <a:solidFill>
                  <a:srgbClr val="000000"/>
                </a:solidFill>
                <a:effectLst/>
              </a:rPr>
              <a:t>onkrete ændringer vil træde i kraft vides ikke på nuværende tidspunkt, da det vil afhænge af forslagene og den endelige beslutning</a:t>
            </a:r>
            <a:endParaRPr lang="da-DK" sz="1600" dirty="0"/>
          </a:p>
        </p:txBody>
      </p:sp>
    </p:spTree>
    <p:extLst>
      <p:ext uri="{BB962C8B-B14F-4D97-AF65-F5344CB8AC3E}">
        <p14:creationId xmlns:p14="http://schemas.microsoft.com/office/powerpoint/2010/main" val="1247906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B4FC81B-0240-4F85-923A-6CD3BB60D39B}"/>
              </a:ext>
            </a:extLst>
          </p:cNvPr>
          <p:cNvSpPr>
            <a:spLocks noGrp="1"/>
          </p:cNvSpPr>
          <p:nvPr>
            <p:ph type="title"/>
          </p:nvPr>
        </p:nvSpPr>
        <p:spPr>
          <a:xfrm>
            <a:off x="912509" y="2412741"/>
            <a:ext cx="10515600" cy="2032517"/>
          </a:xfrm>
        </p:spPr>
        <p:txBody>
          <a:bodyPr>
            <a:normAutofit/>
          </a:bodyPr>
          <a:lstStyle/>
          <a:p>
            <a:br>
              <a:rPr lang="nb-NO" sz="3200" dirty="0">
                <a:effectLst/>
                <a:latin typeface="Calibri" panose="020F0502020204030204" pitchFamily="34" charset="0"/>
              </a:rPr>
            </a:br>
            <a:endParaRPr lang="da-DK" sz="3200" dirty="0">
              <a:latin typeface="Georgia" panose="02040502050405020303" pitchFamily="18" charset="0"/>
            </a:endParaRPr>
          </a:p>
        </p:txBody>
      </p:sp>
      <p:sp>
        <p:nvSpPr>
          <p:cNvPr id="2" name="Tekstfelt 1">
            <a:extLst>
              <a:ext uri="{FF2B5EF4-FFF2-40B4-BE49-F238E27FC236}">
                <a16:creationId xmlns:a16="http://schemas.microsoft.com/office/drawing/2014/main" id="{FDCB9A77-6732-9BDF-3C9B-CA12C27B64FC}"/>
              </a:ext>
            </a:extLst>
          </p:cNvPr>
          <p:cNvSpPr txBox="1"/>
          <p:nvPr/>
        </p:nvSpPr>
        <p:spPr>
          <a:xfrm>
            <a:off x="912509" y="760728"/>
            <a:ext cx="10323292" cy="1782283"/>
          </a:xfrm>
          <a:prstGeom prst="rect">
            <a:avLst/>
          </a:prstGeom>
          <a:noFill/>
        </p:spPr>
        <p:txBody>
          <a:bodyPr wrap="square" rtlCol="0">
            <a:spAutoFit/>
          </a:bodyPr>
          <a:lstStyle/>
          <a:p>
            <a:pPr fontAlgn="ctr">
              <a:lnSpc>
                <a:spcPct val="107000"/>
              </a:lnSpc>
              <a:spcAft>
                <a:spcPts val="800"/>
              </a:spcAft>
            </a:pPr>
            <a:r>
              <a:rPr lang="da-DK" sz="3200" b="1" dirty="0">
                <a:latin typeface="Georgia" panose="02040502050405020303" pitchFamily="18" charset="0"/>
                <a:ea typeface="Calibri" panose="020F0502020204030204" pitchFamily="34" charset="0"/>
                <a:cs typeface="Calibri" panose="020F0502020204030204" pitchFamily="34" charset="0"/>
              </a:rPr>
              <a:t>Forandring og skoleudvikling tager tid.</a:t>
            </a:r>
          </a:p>
          <a:p>
            <a:pPr fontAlgn="ctr">
              <a:lnSpc>
                <a:spcPct val="107000"/>
              </a:lnSpc>
              <a:spcAft>
                <a:spcPts val="800"/>
              </a:spcAft>
            </a:pPr>
            <a:r>
              <a:rPr lang="da-DK" sz="3200" dirty="0">
                <a:latin typeface="Georgia" panose="02040502050405020303" pitchFamily="18" charset="0"/>
                <a:ea typeface="Calibri" panose="020F0502020204030204" pitchFamily="34" charset="0"/>
                <a:cs typeface="Calibri" panose="020F0502020204030204" pitchFamily="34" charset="0"/>
              </a:rPr>
              <a:t>Husk derfor, at det…</a:t>
            </a:r>
            <a:endParaRPr lang="da-DK" sz="3200" dirty="0">
              <a:effectLst/>
              <a:latin typeface="Georgia" panose="02040502050405020303" pitchFamily="18" charset="0"/>
              <a:ea typeface="Calibri" panose="020F0502020204030204" pitchFamily="34" charset="0"/>
              <a:cs typeface="Times New Roman" panose="02020603050405020304" pitchFamily="18" charset="0"/>
            </a:endParaRPr>
          </a:p>
          <a:p>
            <a:endParaRPr lang="da-DK" sz="2800" dirty="0">
              <a:latin typeface="Georgia" panose="02040502050405020303" pitchFamily="18" charset="0"/>
            </a:endParaRPr>
          </a:p>
        </p:txBody>
      </p:sp>
      <p:sp>
        <p:nvSpPr>
          <p:cNvPr id="5" name="Tekstfelt 4">
            <a:extLst>
              <a:ext uri="{FF2B5EF4-FFF2-40B4-BE49-F238E27FC236}">
                <a16:creationId xmlns:a16="http://schemas.microsoft.com/office/drawing/2014/main" id="{7CF8294F-969A-6C0F-0EB6-2EE580E6E8CA}"/>
              </a:ext>
            </a:extLst>
          </p:cNvPr>
          <p:cNvSpPr txBox="1"/>
          <p:nvPr/>
        </p:nvSpPr>
        <p:spPr>
          <a:xfrm>
            <a:off x="6492240" y="2095971"/>
            <a:ext cx="4999452" cy="5247527"/>
          </a:xfrm>
          <a:prstGeom prst="rect">
            <a:avLst/>
          </a:prstGeom>
          <a:noFill/>
        </p:spPr>
        <p:txBody>
          <a:bodyPr wrap="square" rtlCol="0">
            <a:spAutoFit/>
          </a:bodyPr>
          <a:lstStyle/>
          <a:p>
            <a:pPr>
              <a:lnSpc>
                <a:spcPct val="107000"/>
              </a:lnSpc>
            </a:pPr>
            <a:r>
              <a:rPr lang="da-DK" sz="2000" b="1" dirty="0"/>
              <a:t>…ikke er e</a:t>
            </a:r>
            <a:r>
              <a:rPr lang="da-DK" sz="2000" b="1" dirty="0">
                <a:effectLst/>
              </a:rPr>
              <a:t>n </a:t>
            </a:r>
            <a:r>
              <a:rPr lang="da-DK" sz="2000" b="1" dirty="0" err="1">
                <a:effectLst/>
              </a:rPr>
              <a:t>one</a:t>
            </a:r>
            <a:r>
              <a:rPr lang="da-DK" sz="2000" b="1" dirty="0"/>
              <a:t>-</a:t>
            </a:r>
            <a:r>
              <a:rPr lang="da-DK" sz="2000" b="1" dirty="0" err="1">
                <a:effectLst/>
              </a:rPr>
              <a:t>size</a:t>
            </a:r>
            <a:r>
              <a:rPr lang="da-DK" sz="2000" b="1" dirty="0">
                <a:effectLst/>
              </a:rPr>
              <a:t>-</a:t>
            </a:r>
            <a:r>
              <a:rPr lang="da-DK" sz="2000" b="1" dirty="0" err="1">
                <a:effectLst/>
              </a:rPr>
              <a:t>fits</a:t>
            </a:r>
            <a:r>
              <a:rPr lang="da-DK" sz="2000" b="1" dirty="0"/>
              <a:t>-</a:t>
            </a:r>
            <a:r>
              <a:rPr lang="da-DK" sz="2000" b="1" dirty="0">
                <a:effectLst/>
              </a:rPr>
              <a:t>all model</a:t>
            </a:r>
          </a:p>
          <a:p>
            <a:pPr>
              <a:lnSpc>
                <a:spcPct val="107000"/>
              </a:lnSpc>
            </a:pPr>
            <a:r>
              <a:rPr lang="da-DK" sz="2000" dirty="0">
                <a:effectLst/>
              </a:rPr>
              <a:t>Den skal leve på hver skole på 24 forskellige måder.</a:t>
            </a:r>
          </a:p>
          <a:p>
            <a:pPr>
              <a:lnSpc>
                <a:spcPct val="107000"/>
              </a:lnSpc>
            </a:pPr>
            <a:endParaRPr lang="da-DK" sz="2000" dirty="0">
              <a:effectLst/>
            </a:endParaRPr>
          </a:p>
          <a:p>
            <a:pPr>
              <a:lnSpc>
                <a:spcPct val="107000"/>
              </a:lnSpc>
            </a:pPr>
            <a:r>
              <a:rPr lang="da-DK" sz="2000" b="1" dirty="0">
                <a:ea typeface="Calibri" panose="020F0502020204030204" pitchFamily="34" charset="0"/>
                <a:cs typeface="Times New Roman" panose="02020603050405020304" pitchFamily="18" charset="0"/>
              </a:rPr>
              <a:t>…ikke er noget, der sker fra dag til dag</a:t>
            </a:r>
          </a:p>
          <a:p>
            <a:pPr>
              <a:lnSpc>
                <a:spcPct val="107000"/>
              </a:lnSpc>
            </a:pPr>
            <a:r>
              <a:rPr lang="da-DK" sz="2000" dirty="0">
                <a:ea typeface="Calibri" panose="020F0502020204030204" pitchFamily="34" charset="0"/>
                <a:cs typeface="Times New Roman" panose="02020603050405020304" pitchFamily="18" charset="0"/>
              </a:rPr>
              <a:t>Det </a:t>
            </a:r>
            <a:r>
              <a:rPr lang="da-DK" sz="2000" dirty="0">
                <a:effectLst/>
                <a:ea typeface="Calibri" panose="020F0502020204030204" pitchFamily="34" charset="0"/>
                <a:cs typeface="Times New Roman" panose="02020603050405020304" pitchFamily="18" charset="0"/>
              </a:rPr>
              <a:t>er en stor omvæltning for både børn og personalet på skolerne. Det kræver helt nye måder at arbejde på. Derfor er det vigtig, at  både personale og forældre m.fl. på skolerne er klædt godt på og føler </a:t>
            </a:r>
            <a:r>
              <a:rPr lang="da-DK" sz="2000" dirty="0">
                <a:ea typeface="Calibri" panose="020F0502020204030204" pitchFamily="34" charset="0"/>
                <a:cs typeface="Times New Roman" panose="02020603050405020304" pitchFamily="18" charset="0"/>
              </a:rPr>
              <a:t>jer</a:t>
            </a:r>
            <a:r>
              <a:rPr lang="da-DK" sz="2000" dirty="0">
                <a:effectLst/>
                <a:ea typeface="Calibri" panose="020F0502020204030204" pitchFamily="34" charset="0"/>
                <a:cs typeface="Times New Roman" panose="02020603050405020304" pitchFamily="18" charset="0"/>
              </a:rPr>
              <a:t> inddraget i processen.</a:t>
            </a:r>
          </a:p>
          <a:p>
            <a:pPr lvl="0">
              <a:lnSpc>
                <a:spcPct val="107000"/>
              </a:lnSpc>
            </a:pPr>
            <a:endParaRPr lang="da-DK"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da-DK" sz="2400" b="1" i="1" dirty="0">
                <a:latin typeface="Calibri" panose="020F0502020204030204" pitchFamily="34" charset="0"/>
                <a:ea typeface="Calibri" panose="020F0502020204030204" pitchFamily="34" charset="0"/>
                <a:cs typeface="Times New Roman" panose="02020603050405020304" pitchFamily="18" charset="0"/>
              </a:rPr>
              <a:t>Det skal give mening lokalt!</a:t>
            </a:r>
          </a:p>
          <a:p>
            <a:pPr marL="342900" indent="-342900">
              <a:lnSpc>
                <a:spcPct val="107000"/>
              </a:lnSpc>
              <a:buFont typeface="Symbol" panose="05050102010706020507" pitchFamily="18" charset="2"/>
              <a:buChar char=""/>
            </a:pP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da-DK" sz="14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1400" dirty="0">
              <a:latin typeface="Georgia" panose="02040502050405020303" pitchFamily="18" charset="0"/>
            </a:endParaRPr>
          </a:p>
        </p:txBody>
      </p:sp>
      <p:pic>
        <p:nvPicPr>
          <p:cNvPr id="7" name="Billede 6" descr="Et billede, der indeholder tøj, Ankel, person, sandal&#10;&#10;Automatisk genereret beskrivelse">
            <a:extLst>
              <a:ext uri="{FF2B5EF4-FFF2-40B4-BE49-F238E27FC236}">
                <a16:creationId xmlns:a16="http://schemas.microsoft.com/office/drawing/2014/main" id="{CFC3D302-5CDA-8914-A057-5B7850DDC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91" y="2095971"/>
            <a:ext cx="5342535" cy="3687470"/>
          </a:xfrm>
          <a:prstGeom prst="rect">
            <a:avLst/>
          </a:prstGeom>
        </p:spPr>
      </p:pic>
    </p:spTree>
    <p:extLst>
      <p:ext uri="{BB962C8B-B14F-4D97-AF65-F5344CB8AC3E}">
        <p14:creationId xmlns:p14="http://schemas.microsoft.com/office/powerpoint/2010/main" val="275473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7FC152F-9C0F-4389-99C6-2C5B701693DB}"/>
              </a:ext>
            </a:extLst>
          </p:cNvPr>
          <p:cNvSpPr>
            <a:spLocks noGrp="1"/>
          </p:cNvSpPr>
          <p:nvPr>
            <p:ph idx="1"/>
          </p:nvPr>
        </p:nvSpPr>
        <p:spPr>
          <a:xfrm>
            <a:off x="202019" y="180753"/>
            <a:ext cx="11791507" cy="6475228"/>
          </a:xfrm>
          <a:solidFill>
            <a:srgbClr val="B4C7E7"/>
          </a:solidFill>
        </p:spPr>
        <p:txBody>
          <a:bodyPr/>
          <a:lstStyle/>
          <a:p>
            <a:pPr marL="0" indent="0">
              <a:buNone/>
            </a:pPr>
            <a:endParaRPr lang="da-DK" dirty="0"/>
          </a:p>
        </p:txBody>
      </p:sp>
      <p:sp>
        <p:nvSpPr>
          <p:cNvPr id="4" name="Titel 1">
            <a:extLst>
              <a:ext uri="{FF2B5EF4-FFF2-40B4-BE49-F238E27FC236}">
                <a16:creationId xmlns:a16="http://schemas.microsoft.com/office/drawing/2014/main" id="{FB4FC81B-0240-4F85-923A-6CD3BB60D39B}"/>
              </a:ext>
            </a:extLst>
          </p:cNvPr>
          <p:cNvSpPr>
            <a:spLocks noGrp="1"/>
          </p:cNvSpPr>
          <p:nvPr>
            <p:ph type="title"/>
          </p:nvPr>
        </p:nvSpPr>
        <p:spPr>
          <a:xfrm>
            <a:off x="912509" y="2412741"/>
            <a:ext cx="10515600" cy="2032517"/>
          </a:xfrm>
        </p:spPr>
        <p:txBody>
          <a:bodyPr>
            <a:noAutofit/>
          </a:bodyPr>
          <a:lstStyle/>
          <a:p>
            <a:r>
              <a:rPr lang="da-DK" sz="6600" dirty="0">
                <a:solidFill>
                  <a:schemeClr val="bg1"/>
                </a:solidFill>
                <a:latin typeface="Georgia" panose="02040502050405020303" pitchFamily="18" charset="0"/>
              </a:rPr>
              <a:t>Baggrund</a:t>
            </a:r>
          </a:p>
        </p:txBody>
      </p:sp>
    </p:spTree>
    <p:extLst>
      <p:ext uri="{BB962C8B-B14F-4D97-AF65-F5344CB8AC3E}">
        <p14:creationId xmlns:p14="http://schemas.microsoft.com/office/powerpoint/2010/main" val="4030811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7FC152F-9C0F-4389-99C6-2C5B701693DB}"/>
              </a:ext>
            </a:extLst>
          </p:cNvPr>
          <p:cNvSpPr>
            <a:spLocks noGrp="1"/>
          </p:cNvSpPr>
          <p:nvPr>
            <p:ph idx="1"/>
          </p:nvPr>
        </p:nvSpPr>
        <p:spPr>
          <a:xfrm>
            <a:off x="202019" y="180753"/>
            <a:ext cx="5118322" cy="6475228"/>
          </a:xfrm>
          <a:solidFill>
            <a:schemeClr val="accent2">
              <a:lumMod val="40000"/>
              <a:lumOff val="60000"/>
            </a:schemeClr>
          </a:solidFill>
        </p:spPr>
        <p:txBody>
          <a:bodyPr/>
          <a:lstStyle/>
          <a:p>
            <a:pPr marL="0" indent="0">
              <a:buNone/>
            </a:pPr>
            <a:endParaRPr lang="da-DK" dirty="0"/>
          </a:p>
        </p:txBody>
      </p:sp>
      <p:sp>
        <p:nvSpPr>
          <p:cNvPr id="4" name="Titel 1">
            <a:extLst>
              <a:ext uri="{FF2B5EF4-FFF2-40B4-BE49-F238E27FC236}">
                <a16:creationId xmlns:a16="http://schemas.microsoft.com/office/drawing/2014/main" id="{FB4FC81B-0240-4F85-923A-6CD3BB60D39B}"/>
              </a:ext>
            </a:extLst>
          </p:cNvPr>
          <p:cNvSpPr>
            <a:spLocks noGrp="1"/>
          </p:cNvSpPr>
          <p:nvPr>
            <p:ph type="title"/>
          </p:nvPr>
        </p:nvSpPr>
        <p:spPr>
          <a:xfrm>
            <a:off x="912509" y="2412741"/>
            <a:ext cx="10515600" cy="2032517"/>
          </a:xfrm>
        </p:spPr>
        <p:txBody>
          <a:bodyPr>
            <a:normAutofit/>
          </a:bodyPr>
          <a:lstStyle/>
          <a:p>
            <a:br>
              <a:rPr lang="nb-NO" sz="3200" dirty="0">
                <a:effectLst/>
                <a:latin typeface="Calibri" panose="020F0502020204030204" pitchFamily="34" charset="0"/>
              </a:rPr>
            </a:br>
            <a:endParaRPr lang="da-DK" sz="3200" dirty="0">
              <a:latin typeface="Georgia" panose="02040502050405020303" pitchFamily="18" charset="0"/>
            </a:endParaRPr>
          </a:p>
        </p:txBody>
      </p:sp>
      <p:sp>
        <p:nvSpPr>
          <p:cNvPr id="5" name="Tekstfelt 4">
            <a:extLst>
              <a:ext uri="{FF2B5EF4-FFF2-40B4-BE49-F238E27FC236}">
                <a16:creationId xmlns:a16="http://schemas.microsoft.com/office/drawing/2014/main" id="{7CF8294F-969A-6C0F-0EB6-2EE580E6E8CA}"/>
              </a:ext>
            </a:extLst>
          </p:cNvPr>
          <p:cNvSpPr txBox="1"/>
          <p:nvPr/>
        </p:nvSpPr>
        <p:spPr>
          <a:xfrm>
            <a:off x="5848859" y="674033"/>
            <a:ext cx="5744114" cy="5809796"/>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da-DK" sz="2000" dirty="0">
                <a:solidFill>
                  <a:srgbClr val="000000"/>
                </a:solidFill>
              </a:rPr>
              <a:t>Hvad er de vigtigste faktorer for at lykkes med visionen om, at flere elever skal gå i skole i deres lokalområde?</a:t>
            </a:r>
          </a:p>
          <a:p>
            <a:pPr marL="800100" lvl="1" indent="-342900">
              <a:lnSpc>
                <a:spcPct val="107000"/>
              </a:lnSpc>
              <a:buFont typeface="Symbol" panose="05050102010706020507" pitchFamily="18" charset="2"/>
              <a:buChar char=""/>
            </a:pPr>
            <a:r>
              <a:rPr lang="da-DK" sz="2000" dirty="0">
                <a:solidFill>
                  <a:srgbClr val="000000"/>
                </a:solidFill>
              </a:rPr>
              <a:t>Pædagogisk og kompetencer?</a:t>
            </a:r>
          </a:p>
          <a:p>
            <a:pPr marL="800100" lvl="1" indent="-342900">
              <a:lnSpc>
                <a:spcPct val="107000"/>
              </a:lnSpc>
              <a:buFont typeface="Symbol" panose="05050102010706020507" pitchFamily="18" charset="2"/>
              <a:buChar char=""/>
            </a:pPr>
            <a:r>
              <a:rPr lang="da-DK" sz="2000" dirty="0">
                <a:solidFill>
                  <a:srgbClr val="000000"/>
                </a:solidFill>
              </a:rPr>
              <a:t>Fysisk indretning af skolen?</a:t>
            </a:r>
          </a:p>
          <a:p>
            <a:pPr marL="800100" lvl="1" indent="-342900">
              <a:lnSpc>
                <a:spcPct val="107000"/>
              </a:lnSpc>
              <a:buFont typeface="Symbol" panose="05050102010706020507" pitchFamily="18" charset="2"/>
              <a:buChar char=""/>
            </a:pPr>
            <a:r>
              <a:rPr lang="da-DK" sz="2000" dirty="0">
                <a:solidFill>
                  <a:srgbClr val="000000"/>
                </a:solidFill>
              </a:rPr>
              <a:t>Økonomi?</a:t>
            </a:r>
          </a:p>
          <a:p>
            <a:pPr marL="800100" lvl="1" indent="-342900">
              <a:lnSpc>
                <a:spcPct val="107000"/>
              </a:lnSpc>
              <a:buFont typeface="Symbol" panose="05050102010706020507" pitchFamily="18" charset="2"/>
              <a:buChar char=""/>
            </a:pPr>
            <a:r>
              <a:rPr lang="da-DK" sz="2000" dirty="0">
                <a:solidFill>
                  <a:srgbClr val="000000"/>
                </a:solidFill>
              </a:rPr>
              <a:t>Forældresamarbejde?</a:t>
            </a:r>
          </a:p>
          <a:p>
            <a:pPr marL="800100" lvl="1" indent="-342900">
              <a:lnSpc>
                <a:spcPct val="107000"/>
              </a:lnSpc>
              <a:buFont typeface="Symbol" panose="05050102010706020507" pitchFamily="18" charset="2"/>
              <a:buChar char=""/>
            </a:pPr>
            <a:r>
              <a:rPr lang="da-DK" sz="2000" dirty="0">
                <a:solidFill>
                  <a:srgbClr val="000000"/>
                </a:solidFill>
              </a:rPr>
              <a:t>Andet?</a:t>
            </a:r>
          </a:p>
          <a:p>
            <a:pPr marL="342900" lvl="0" indent="-342900">
              <a:lnSpc>
                <a:spcPct val="107000"/>
              </a:lnSpc>
              <a:buFont typeface="Symbol" panose="05050102010706020507" pitchFamily="18" charset="2"/>
              <a:buChar char=""/>
            </a:pPr>
            <a:endParaRPr lang="da-DK" sz="2000" dirty="0">
              <a:solidFill>
                <a:srgbClr val="000000"/>
              </a:solidFill>
            </a:endParaRPr>
          </a:p>
          <a:p>
            <a:pPr marL="342900" lvl="0" indent="-342900">
              <a:lnSpc>
                <a:spcPct val="107000"/>
              </a:lnSpc>
              <a:buFont typeface="Symbol" panose="05050102010706020507" pitchFamily="18" charset="2"/>
              <a:buChar char=""/>
            </a:pPr>
            <a:r>
              <a:rPr lang="da-DK" sz="2000" dirty="0">
                <a:solidFill>
                  <a:srgbClr val="000000"/>
                </a:solidFill>
              </a:rPr>
              <a:t>Hvad skal vi være særligt opmærksomme på?</a:t>
            </a:r>
          </a:p>
          <a:p>
            <a:pPr marL="342900" lvl="0" indent="-342900">
              <a:lnSpc>
                <a:spcPct val="107000"/>
              </a:lnSpc>
              <a:spcAft>
                <a:spcPts val="800"/>
              </a:spcAft>
              <a:buFont typeface="Symbol" panose="05050102010706020507" pitchFamily="18" charset="2"/>
              <a:buChar char=""/>
            </a:pPr>
            <a:endParaRPr lang="da-DK" sz="2000" dirty="0">
              <a:solidFill>
                <a:srgbClr val="000000"/>
              </a:solidFill>
            </a:endParaRPr>
          </a:p>
          <a:p>
            <a:pPr marL="342900" lvl="0" indent="-342900">
              <a:lnSpc>
                <a:spcPct val="107000"/>
              </a:lnSpc>
              <a:spcAft>
                <a:spcPts val="800"/>
              </a:spcAft>
              <a:buFont typeface="Symbol" panose="05050102010706020507" pitchFamily="18" charset="2"/>
              <a:buChar char=""/>
            </a:pPr>
            <a:r>
              <a:rPr lang="da-DK" sz="2000" dirty="0">
                <a:solidFill>
                  <a:srgbClr val="000000"/>
                </a:solidFill>
              </a:rPr>
              <a:t>Har I andre perspektiver, vi skal tage med i det videre arbejde?</a:t>
            </a:r>
          </a:p>
          <a:p>
            <a:pPr algn="ctr"/>
            <a:br>
              <a:rPr lang="da-DK" sz="2000" b="1" dirty="0"/>
            </a:br>
            <a:r>
              <a:rPr lang="da-DK" sz="2000" b="1" dirty="0"/>
              <a:t>Send jeres perspektiver til </a:t>
            </a:r>
            <a:r>
              <a:rPr lang="da-DK" sz="2000" b="1" dirty="0">
                <a:hlinkClick r:id="rId2"/>
              </a:rPr>
              <a:t>pernille.hjelmborg@silkeborg.dk</a:t>
            </a:r>
            <a:r>
              <a:rPr lang="da-DK" sz="2000" b="1" dirty="0"/>
              <a:t> </a:t>
            </a:r>
          </a:p>
          <a:p>
            <a:pPr algn="ctr"/>
            <a:r>
              <a:rPr lang="da-DK" sz="2000" b="1" dirty="0"/>
              <a:t>Senest 1. april 2024</a:t>
            </a:r>
          </a:p>
        </p:txBody>
      </p:sp>
      <p:sp>
        <p:nvSpPr>
          <p:cNvPr id="2" name="Tekstfelt 1">
            <a:extLst>
              <a:ext uri="{FF2B5EF4-FFF2-40B4-BE49-F238E27FC236}">
                <a16:creationId xmlns:a16="http://schemas.microsoft.com/office/drawing/2014/main" id="{B386D9FE-B276-A15B-191A-036D2E48EB66}"/>
              </a:ext>
            </a:extLst>
          </p:cNvPr>
          <p:cNvSpPr txBox="1"/>
          <p:nvPr/>
        </p:nvSpPr>
        <p:spPr>
          <a:xfrm>
            <a:off x="471055" y="1501494"/>
            <a:ext cx="4475953" cy="1811393"/>
          </a:xfrm>
          <a:prstGeom prst="rect">
            <a:avLst/>
          </a:prstGeom>
          <a:noFill/>
        </p:spPr>
        <p:txBody>
          <a:bodyPr wrap="square" rtlCol="0">
            <a:spAutoFit/>
          </a:bodyPr>
          <a:lstStyle/>
          <a:p>
            <a:pPr fontAlgn="ctr">
              <a:lnSpc>
                <a:spcPct val="107000"/>
              </a:lnSpc>
              <a:spcAft>
                <a:spcPts val="800"/>
              </a:spcAft>
            </a:pPr>
            <a:r>
              <a:rPr lang="da-DK" sz="3600" b="1" dirty="0">
                <a:latin typeface="Georgia" panose="02040502050405020303" pitchFamily="18" charset="0"/>
                <a:ea typeface="Calibri" panose="020F0502020204030204" pitchFamily="34" charset="0"/>
                <a:cs typeface="Calibri" panose="020F0502020204030204" pitchFamily="34" charset="0"/>
              </a:rPr>
              <a:t>Giv jeres perspektiver på.. </a:t>
            </a:r>
          </a:p>
          <a:p>
            <a:endParaRPr lang="da-DK" sz="2800" dirty="0">
              <a:latin typeface="Georgia" panose="02040502050405020303" pitchFamily="18" charset="0"/>
            </a:endParaRPr>
          </a:p>
        </p:txBody>
      </p:sp>
      <p:pic>
        <p:nvPicPr>
          <p:cNvPr id="18" name="Pladsholder til indhold 4" descr="Chat kontur">
            <a:extLst>
              <a:ext uri="{FF2B5EF4-FFF2-40B4-BE49-F238E27FC236}">
                <a16:creationId xmlns:a16="http://schemas.microsoft.com/office/drawing/2014/main" id="{33774611-8B54-4208-78FF-5CF2FA6C90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7522" y="3741951"/>
            <a:ext cx="2126324" cy="2126324"/>
          </a:xfrm>
          <a:prstGeom prst="rect">
            <a:avLst/>
          </a:prstGeom>
        </p:spPr>
      </p:pic>
      <p:sp>
        <p:nvSpPr>
          <p:cNvPr id="7" name="Tekstfelt 6">
            <a:extLst>
              <a:ext uri="{FF2B5EF4-FFF2-40B4-BE49-F238E27FC236}">
                <a16:creationId xmlns:a16="http://schemas.microsoft.com/office/drawing/2014/main" id="{9DA0F138-7AE9-9A95-A805-EFE9999228CF}"/>
              </a:ext>
            </a:extLst>
          </p:cNvPr>
          <p:cNvSpPr txBox="1"/>
          <p:nvPr/>
        </p:nvSpPr>
        <p:spPr>
          <a:xfrm>
            <a:off x="5902859" y="461727"/>
            <a:ext cx="5690114" cy="487506"/>
          </a:xfrm>
          <a:prstGeom prst="rect">
            <a:avLst/>
          </a:prstGeom>
          <a:noFill/>
        </p:spPr>
        <p:txBody>
          <a:bodyPr wrap="square" rtlCol="0">
            <a:spAutoFit/>
          </a:bodyPr>
          <a:lstStyle/>
          <a:p>
            <a:pPr fontAlgn="ctr">
              <a:lnSpc>
                <a:spcPct val="107000"/>
              </a:lnSpc>
              <a:spcAft>
                <a:spcPts val="800"/>
              </a:spcAft>
            </a:pPr>
            <a:r>
              <a:rPr lang="da-DK" sz="2400" b="1" dirty="0">
                <a:latin typeface="Georgia" panose="02040502050405020303" pitchFamily="18" charset="0"/>
                <a:ea typeface="Calibri" panose="020F0502020204030204" pitchFamily="34" charset="0"/>
                <a:cs typeface="Calibri" panose="020F0502020204030204" pitchFamily="34" charset="0"/>
              </a:rPr>
              <a:t>  </a:t>
            </a:r>
            <a:endParaRPr lang="da-DK" sz="24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796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7FC152F-9C0F-4389-99C6-2C5B701693DB}"/>
              </a:ext>
            </a:extLst>
          </p:cNvPr>
          <p:cNvSpPr>
            <a:spLocks noGrp="1"/>
          </p:cNvSpPr>
          <p:nvPr>
            <p:ph idx="1"/>
          </p:nvPr>
        </p:nvSpPr>
        <p:spPr>
          <a:xfrm>
            <a:off x="202019" y="180753"/>
            <a:ext cx="11791507" cy="6475228"/>
          </a:xfrm>
          <a:solidFill>
            <a:srgbClr val="B4C7E7"/>
          </a:solidFill>
        </p:spPr>
        <p:txBody>
          <a:bodyPr/>
          <a:lstStyle/>
          <a:p>
            <a:pPr marL="0" indent="0">
              <a:buNone/>
            </a:pPr>
            <a:endParaRPr lang="da-DK" dirty="0"/>
          </a:p>
        </p:txBody>
      </p:sp>
      <p:sp>
        <p:nvSpPr>
          <p:cNvPr id="4" name="Titel 1">
            <a:extLst>
              <a:ext uri="{FF2B5EF4-FFF2-40B4-BE49-F238E27FC236}">
                <a16:creationId xmlns:a16="http://schemas.microsoft.com/office/drawing/2014/main" id="{FB4FC81B-0240-4F85-923A-6CD3BB60D39B}"/>
              </a:ext>
            </a:extLst>
          </p:cNvPr>
          <p:cNvSpPr>
            <a:spLocks noGrp="1"/>
          </p:cNvSpPr>
          <p:nvPr>
            <p:ph type="title"/>
          </p:nvPr>
        </p:nvSpPr>
        <p:spPr>
          <a:xfrm>
            <a:off x="912509" y="2412741"/>
            <a:ext cx="10515600" cy="2032517"/>
          </a:xfrm>
        </p:spPr>
        <p:txBody>
          <a:bodyPr>
            <a:noAutofit/>
          </a:bodyPr>
          <a:lstStyle/>
          <a:p>
            <a:r>
              <a:rPr lang="da-DK" sz="8000" b="0" i="0" dirty="0">
                <a:solidFill>
                  <a:schemeClr val="bg1"/>
                </a:solidFill>
                <a:effectLst/>
                <a:latin typeface="Georgia" panose="02040502050405020303" pitchFamily="18" charset="0"/>
              </a:rPr>
              <a:t>TAK for jeres engagement </a:t>
            </a:r>
            <a:endParaRPr lang="da-DK" sz="8000" dirty="0">
              <a:solidFill>
                <a:schemeClr val="bg1"/>
              </a:solidFill>
              <a:latin typeface="Georgia" panose="02040502050405020303" pitchFamily="18" charset="0"/>
            </a:endParaRPr>
          </a:p>
        </p:txBody>
      </p:sp>
      <p:sp>
        <p:nvSpPr>
          <p:cNvPr id="2" name="Titel 1">
            <a:extLst>
              <a:ext uri="{FF2B5EF4-FFF2-40B4-BE49-F238E27FC236}">
                <a16:creationId xmlns:a16="http://schemas.microsoft.com/office/drawing/2014/main" id="{8E823F70-AF88-688B-7BBA-14E84E767002}"/>
              </a:ext>
            </a:extLst>
          </p:cNvPr>
          <p:cNvSpPr txBox="1">
            <a:spLocks/>
          </p:cNvSpPr>
          <p:nvPr/>
        </p:nvSpPr>
        <p:spPr>
          <a:xfrm>
            <a:off x="1020077" y="4018077"/>
            <a:ext cx="12259988" cy="20325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000" dirty="0">
                <a:solidFill>
                  <a:schemeClr val="bg1"/>
                </a:solidFill>
                <a:latin typeface="Georgia" panose="02040502050405020303" pitchFamily="18" charset="0"/>
              </a:rPr>
              <a:t>- Vi glæder os til at få jeres inputs!</a:t>
            </a:r>
          </a:p>
        </p:txBody>
      </p:sp>
      <p:pic>
        <p:nvPicPr>
          <p:cNvPr id="10" name="Pladsholder til indhold 4" descr="Et billede, der indeholder cirkel, Font/skrifttype, Grafik, håndskrift&#10;&#10;Automatisk genereret beskrivelse">
            <a:extLst>
              <a:ext uri="{FF2B5EF4-FFF2-40B4-BE49-F238E27FC236}">
                <a16:creationId xmlns:a16="http://schemas.microsoft.com/office/drawing/2014/main" id="{4F031A60-76A2-7A8F-53A7-4325F3C9F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6024" y="1824917"/>
            <a:ext cx="3766365" cy="2936768"/>
          </a:xfrm>
          <a:prstGeom prst="rect">
            <a:avLst/>
          </a:prstGeom>
        </p:spPr>
      </p:pic>
    </p:spTree>
    <p:extLst>
      <p:ext uri="{BB962C8B-B14F-4D97-AF65-F5344CB8AC3E}">
        <p14:creationId xmlns:p14="http://schemas.microsoft.com/office/powerpoint/2010/main" val="993239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509E1-62B1-BA42-AEAD-13285C59DD7D}"/>
              </a:ext>
            </a:extLst>
          </p:cNvPr>
          <p:cNvSpPr>
            <a:spLocks noGrp="1"/>
          </p:cNvSpPr>
          <p:nvPr>
            <p:ph type="title"/>
          </p:nvPr>
        </p:nvSpPr>
        <p:spPr>
          <a:noFill/>
        </p:spPr>
        <p:txBody>
          <a:bodyPr>
            <a:noAutofit/>
          </a:bodyPr>
          <a:lstStyle/>
          <a:p>
            <a:r>
              <a:rPr lang="da-DK" sz="3600" dirty="0">
                <a:latin typeface="Georgia" panose="02040502050405020303" pitchFamily="18" charset="0"/>
              </a:rPr>
              <a:t>Der er besluttet en politisk ambition for folkeskolen i Silkeborg Kommune i marts 2023</a:t>
            </a:r>
          </a:p>
        </p:txBody>
      </p:sp>
      <p:pic>
        <p:nvPicPr>
          <p:cNvPr id="9" name="Billede 8">
            <a:extLst>
              <a:ext uri="{FF2B5EF4-FFF2-40B4-BE49-F238E27FC236}">
                <a16:creationId xmlns:a16="http://schemas.microsoft.com/office/drawing/2014/main" id="{7BCA13A4-C8B3-F174-DB93-06A7B4272893}"/>
              </a:ext>
            </a:extLst>
          </p:cNvPr>
          <p:cNvPicPr>
            <a:picLocks noChangeAspect="1"/>
          </p:cNvPicPr>
          <p:nvPr/>
        </p:nvPicPr>
        <p:blipFill>
          <a:blip r:embed="rId2"/>
          <a:stretch>
            <a:fillRect/>
          </a:stretch>
        </p:blipFill>
        <p:spPr>
          <a:xfrm>
            <a:off x="1255356" y="1773792"/>
            <a:ext cx="9681287" cy="3310415"/>
          </a:xfrm>
          <a:prstGeom prst="rect">
            <a:avLst/>
          </a:prstGeom>
        </p:spPr>
      </p:pic>
    </p:spTree>
    <p:extLst>
      <p:ext uri="{BB962C8B-B14F-4D97-AF65-F5344CB8AC3E}">
        <p14:creationId xmlns:p14="http://schemas.microsoft.com/office/powerpoint/2010/main" val="41944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7FC152F-9C0F-4389-99C6-2C5B701693DB}"/>
              </a:ext>
            </a:extLst>
          </p:cNvPr>
          <p:cNvSpPr>
            <a:spLocks noGrp="1"/>
          </p:cNvSpPr>
          <p:nvPr>
            <p:ph idx="1"/>
          </p:nvPr>
        </p:nvSpPr>
        <p:spPr>
          <a:xfrm>
            <a:off x="202019" y="180753"/>
            <a:ext cx="4727032" cy="6475228"/>
          </a:xfrm>
          <a:solidFill>
            <a:schemeClr val="accent2">
              <a:lumMod val="40000"/>
              <a:lumOff val="60000"/>
            </a:schemeClr>
          </a:solidFill>
        </p:spPr>
        <p:txBody>
          <a:bodyPr/>
          <a:lstStyle/>
          <a:p>
            <a:pPr marL="0" indent="0">
              <a:buNone/>
            </a:pPr>
            <a:endParaRPr lang="da-DK" dirty="0"/>
          </a:p>
        </p:txBody>
      </p:sp>
      <p:sp>
        <p:nvSpPr>
          <p:cNvPr id="4" name="Titel 1">
            <a:extLst>
              <a:ext uri="{FF2B5EF4-FFF2-40B4-BE49-F238E27FC236}">
                <a16:creationId xmlns:a16="http://schemas.microsoft.com/office/drawing/2014/main" id="{FB4FC81B-0240-4F85-923A-6CD3BB60D39B}"/>
              </a:ext>
            </a:extLst>
          </p:cNvPr>
          <p:cNvSpPr>
            <a:spLocks noGrp="1"/>
          </p:cNvSpPr>
          <p:nvPr>
            <p:ph type="title"/>
          </p:nvPr>
        </p:nvSpPr>
        <p:spPr>
          <a:xfrm>
            <a:off x="513805" y="2821577"/>
            <a:ext cx="3768635" cy="1072136"/>
          </a:xfrm>
        </p:spPr>
        <p:txBody>
          <a:bodyPr>
            <a:normAutofit fontScale="90000"/>
          </a:bodyPr>
          <a:lstStyle/>
          <a:p>
            <a:r>
              <a:rPr lang="da-DK" sz="3600" b="1" dirty="0">
                <a:latin typeface="Georgia" panose="02040502050405020303" pitchFamily="18" charset="0"/>
              </a:rPr>
              <a:t>Den politiske ambition er udmøntet </a:t>
            </a:r>
            <a:br>
              <a:rPr lang="da-DK" sz="3600" b="1" dirty="0">
                <a:latin typeface="Georgia" panose="02040502050405020303" pitchFamily="18" charset="0"/>
              </a:rPr>
            </a:br>
            <a:r>
              <a:rPr lang="da-DK" sz="3600" b="1" dirty="0">
                <a:latin typeface="Georgia" panose="02040502050405020303" pitchFamily="18" charset="0"/>
              </a:rPr>
              <a:t>i følgende vision:</a:t>
            </a:r>
            <a:br>
              <a:rPr lang="da-DK" sz="4000" b="0" i="1" dirty="0">
                <a:solidFill>
                  <a:srgbClr val="000000"/>
                </a:solidFill>
                <a:effectLst/>
                <a:latin typeface="Albert Sans"/>
              </a:rPr>
            </a:br>
            <a:br>
              <a:rPr lang="da-DK" sz="3200" b="1" dirty="0"/>
            </a:br>
            <a:endParaRPr lang="da-DK" sz="3200" b="1" dirty="0">
              <a:latin typeface="Georgia" panose="02040502050405020303" pitchFamily="18" charset="0"/>
            </a:endParaRPr>
          </a:p>
        </p:txBody>
      </p:sp>
      <p:sp>
        <p:nvSpPr>
          <p:cNvPr id="5" name="Tekstfelt 4">
            <a:extLst>
              <a:ext uri="{FF2B5EF4-FFF2-40B4-BE49-F238E27FC236}">
                <a16:creationId xmlns:a16="http://schemas.microsoft.com/office/drawing/2014/main" id="{7CF8294F-969A-6C0F-0EB6-2EE580E6E8CA}"/>
              </a:ext>
            </a:extLst>
          </p:cNvPr>
          <p:cNvSpPr txBox="1"/>
          <p:nvPr/>
        </p:nvSpPr>
        <p:spPr>
          <a:xfrm>
            <a:off x="5301797" y="678581"/>
            <a:ext cx="6470469" cy="5153398"/>
          </a:xfrm>
          <a:prstGeom prst="rect">
            <a:avLst/>
          </a:prstGeom>
          <a:noFill/>
        </p:spPr>
        <p:txBody>
          <a:bodyPr wrap="square" rtlCol="0">
            <a:spAutoFit/>
          </a:bodyPr>
          <a:lstStyle/>
          <a:p>
            <a:pPr marL="285750" marR="0" indent="-285750" fontAlgn="auto">
              <a:lnSpc>
                <a:spcPct val="107000"/>
              </a:lnSpc>
              <a:buClrTx/>
              <a:buSzTx/>
              <a:buFont typeface="Arial" panose="020B0604020202020204" pitchFamily="34" charset="0"/>
              <a:buChar char="•"/>
              <a:tabLst/>
              <a:defRPr/>
            </a:pPr>
            <a:r>
              <a:rPr lang="da-DK" sz="1400" dirty="0"/>
              <a:t>Det gør hverdagen for børn og familier lettere, når skolegang og fritidsinteresser foregår i familiernes lokalområde. På den måde kan børnene nemmere være en del af de lokale fællesskaber sammen med kammeraterne fra vejen og fra idrætsklubben, og de kan følges med deres søskende til og fra skole.</a:t>
            </a:r>
            <a:br>
              <a:rPr lang="da-DK" sz="1400" dirty="0"/>
            </a:br>
            <a:endParaRPr lang="da-DK" sz="1400" dirty="0"/>
          </a:p>
          <a:p>
            <a:pPr marL="285750" marR="0" indent="-285750" fontAlgn="auto">
              <a:lnSpc>
                <a:spcPct val="107000"/>
              </a:lnSpc>
              <a:buClrTx/>
              <a:buSzTx/>
              <a:buFont typeface="Arial" panose="020B0604020202020204" pitchFamily="34" charset="0"/>
              <a:buChar char="•"/>
              <a:tabLst/>
              <a:defRPr/>
            </a:pPr>
            <a:r>
              <a:rPr lang="da-DK" sz="1400" dirty="0"/>
              <a:t>En stor gruppe af børn går imidlertid ikke på den lokale skole i dag. Hver dag bliver 700 skoleelever i Silkeborg Kommune hentet af en bus, taxa eller af deres forældre og kørt op mod en time hver vej til og fra en af de få skoler, der i dag tilbyder specialklasser til elever med specialpædagogiske behov.</a:t>
            </a:r>
          </a:p>
          <a:p>
            <a:pPr marL="285750" marR="0" indent="-285750" fontAlgn="auto">
              <a:lnSpc>
                <a:spcPct val="107000"/>
              </a:lnSpc>
              <a:buClrTx/>
              <a:buSzTx/>
              <a:buFont typeface="Arial" panose="020B0604020202020204" pitchFamily="34" charset="0"/>
              <a:buChar char="•"/>
              <a:tabLst/>
              <a:defRPr/>
            </a:pPr>
            <a:endParaRPr lang="da-DK" sz="1400" dirty="0"/>
          </a:p>
          <a:p>
            <a:pPr marL="285750" marR="0" indent="-285750" fontAlgn="auto">
              <a:lnSpc>
                <a:spcPct val="107000"/>
              </a:lnSpc>
              <a:buClrTx/>
              <a:buSzTx/>
              <a:buFont typeface="Arial" panose="020B0604020202020204" pitchFamily="34" charset="0"/>
              <a:buChar char="•"/>
              <a:tabLst/>
              <a:defRPr/>
            </a:pPr>
            <a:r>
              <a:rPr lang="da-DK" sz="1400" dirty="0"/>
              <a:t>Stadig flere børn og unge får diagnoser og har særlige behov i undervisningen. Hvis udviklingen fortsætter, som de seneste år, vil det tal om fem år nærme sig 1.000 elever.</a:t>
            </a:r>
          </a:p>
          <a:p>
            <a:pPr marL="285750" marR="0" indent="-285750" fontAlgn="auto">
              <a:lnSpc>
                <a:spcPct val="107000"/>
              </a:lnSpc>
              <a:buClrTx/>
              <a:buSzTx/>
              <a:buFont typeface="Arial" panose="020B0604020202020204" pitchFamily="34" charset="0"/>
              <a:buChar char="•"/>
              <a:tabLst/>
              <a:defRPr/>
            </a:pPr>
            <a:endParaRPr lang="da-DK" sz="1400" dirty="0"/>
          </a:p>
          <a:p>
            <a:pPr marL="285750" marR="0" indent="-285750" fontAlgn="auto">
              <a:lnSpc>
                <a:spcPct val="107000"/>
              </a:lnSpc>
              <a:buClrTx/>
              <a:buSzTx/>
              <a:buFont typeface="Arial" panose="020B0604020202020204" pitchFamily="34" charset="0"/>
              <a:buChar char="•"/>
              <a:tabLst/>
              <a:defRPr/>
            </a:pPr>
            <a:r>
              <a:rPr lang="da-DK" sz="1400" dirty="0"/>
              <a:t>For at flere børn og unge kan lykkes med at gå i den lokale skole og forblive en del af de lokale fællesskaber, skal vores folkeskole i højere grad end i dag kunne tilgodese elevernes specialpædagogiske behov. Det forudsætter kompetenceudvikling af medarbejderne på distriktsskolerne og også en anderledes indretning af klasselokalerne - derfor skal økonomien følge med.</a:t>
            </a:r>
          </a:p>
          <a:p>
            <a:pPr marL="285750" marR="0" indent="-285750" fontAlgn="auto">
              <a:lnSpc>
                <a:spcPct val="107000"/>
              </a:lnSpc>
              <a:buClrTx/>
              <a:buSzTx/>
              <a:buFont typeface="Arial" panose="020B0604020202020204" pitchFamily="34" charset="0"/>
              <a:buChar char="•"/>
              <a:tabLst/>
              <a:defRPr/>
            </a:pPr>
            <a:endParaRPr lang="da-DK" sz="1400" dirty="0"/>
          </a:p>
          <a:p>
            <a:pPr marL="285750" marR="0" indent="-285750" fontAlgn="auto">
              <a:lnSpc>
                <a:spcPct val="107000"/>
              </a:lnSpc>
              <a:buClrTx/>
              <a:buSzTx/>
              <a:buFont typeface="Arial" panose="020B0604020202020204" pitchFamily="34" charset="0"/>
              <a:buChar char="•"/>
              <a:tabLst/>
              <a:defRPr/>
            </a:pPr>
            <a:r>
              <a:rPr lang="da-DK" sz="1400" dirty="0"/>
              <a:t>Der vil fortsat være en gruppe af børn og unge, der vil have behov for et meget specialiseret tilbud, som vi bl.a. kender det i dag fra Dybkær Specialskole.</a:t>
            </a:r>
          </a:p>
        </p:txBody>
      </p:sp>
    </p:spTree>
    <p:extLst>
      <p:ext uri="{BB962C8B-B14F-4D97-AF65-F5344CB8AC3E}">
        <p14:creationId xmlns:p14="http://schemas.microsoft.com/office/powerpoint/2010/main" val="1354723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7FC152F-9C0F-4389-99C6-2C5B701693DB}"/>
              </a:ext>
            </a:extLst>
          </p:cNvPr>
          <p:cNvSpPr>
            <a:spLocks noGrp="1"/>
          </p:cNvSpPr>
          <p:nvPr>
            <p:ph idx="1"/>
          </p:nvPr>
        </p:nvSpPr>
        <p:spPr>
          <a:xfrm>
            <a:off x="202019" y="180753"/>
            <a:ext cx="11791507" cy="6475228"/>
          </a:xfrm>
          <a:solidFill>
            <a:srgbClr val="B4C7E7"/>
          </a:solidFill>
        </p:spPr>
        <p:txBody>
          <a:bodyPr/>
          <a:lstStyle/>
          <a:p>
            <a:pPr marL="0" indent="0">
              <a:buNone/>
            </a:pPr>
            <a:endParaRPr lang="da-DK" dirty="0"/>
          </a:p>
        </p:txBody>
      </p:sp>
      <p:sp>
        <p:nvSpPr>
          <p:cNvPr id="4" name="Titel 1">
            <a:extLst>
              <a:ext uri="{FF2B5EF4-FFF2-40B4-BE49-F238E27FC236}">
                <a16:creationId xmlns:a16="http://schemas.microsoft.com/office/drawing/2014/main" id="{FB4FC81B-0240-4F85-923A-6CD3BB60D39B}"/>
              </a:ext>
            </a:extLst>
          </p:cNvPr>
          <p:cNvSpPr>
            <a:spLocks noGrp="1"/>
          </p:cNvSpPr>
          <p:nvPr>
            <p:ph type="title"/>
          </p:nvPr>
        </p:nvSpPr>
        <p:spPr>
          <a:xfrm>
            <a:off x="912509" y="2412741"/>
            <a:ext cx="10515600" cy="2032517"/>
          </a:xfrm>
        </p:spPr>
        <p:txBody>
          <a:bodyPr>
            <a:noAutofit/>
          </a:bodyPr>
          <a:lstStyle/>
          <a:p>
            <a:r>
              <a:rPr lang="da-DK" sz="6600" b="0" i="0" dirty="0">
                <a:solidFill>
                  <a:schemeClr val="bg1"/>
                </a:solidFill>
                <a:effectLst/>
                <a:latin typeface="Georgia" panose="02040502050405020303" pitchFamily="18" charset="0"/>
              </a:rPr>
              <a:t>Visionen er inspireret af…</a:t>
            </a:r>
            <a:endParaRPr lang="da-DK" sz="6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69509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7FC152F-9C0F-4389-99C6-2C5B701693DB}"/>
              </a:ext>
            </a:extLst>
          </p:cNvPr>
          <p:cNvSpPr>
            <a:spLocks noGrp="1"/>
          </p:cNvSpPr>
          <p:nvPr>
            <p:ph idx="1"/>
          </p:nvPr>
        </p:nvSpPr>
        <p:spPr>
          <a:xfrm>
            <a:off x="202019" y="180753"/>
            <a:ext cx="11791507" cy="6475228"/>
          </a:xfrm>
          <a:solidFill>
            <a:srgbClr val="B4C7E7"/>
          </a:solidFill>
        </p:spPr>
        <p:txBody>
          <a:bodyPr/>
          <a:lstStyle/>
          <a:p>
            <a:pPr marL="0" indent="0">
              <a:buNone/>
            </a:pPr>
            <a:endParaRPr lang="da-DK" dirty="0"/>
          </a:p>
          <a:p>
            <a:pPr marL="0" indent="0">
              <a:buNone/>
            </a:pPr>
            <a:endParaRPr lang="da-DK" dirty="0"/>
          </a:p>
        </p:txBody>
      </p:sp>
      <p:sp>
        <p:nvSpPr>
          <p:cNvPr id="4" name="Titel 1">
            <a:extLst>
              <a:ext uri="{FF2B5EF4-FFF2-40B4-BE49-F238E27FC236}">
                <a16:creationId xmlns:a16="http://schemas.microsoft.com/office/drawing/2014/main" id="{FB4FC81B-0240-4F85-923A-6CD3BB60D39B}"/>
              </a:ext>
            </a:extLst>
          </p:cNvPr>
          <p:cNvSpPr>
            <a:spLocks noGrp="1"/>
          </p:cNvSpPr>
          <p:nvPr>
            <p:ph type="title"/>
          </p:nvPr>
        </p:nvSpPr>
        <p:spPr>
          <a:xfrm>
            <a:off x="912509" y="2412741"/>
            <a:ext cx="10515600" cy="2032517"/>
          </a:xfrm>
        </p:spPr>
        <p:txBody>
          <a:bodyPr>
            <a:noAutofit/>
          </a:bodyPr>
          <a:lstStyle/>
          <a:p>
            <a:pPr>
              <a:spcBef>
                <a:spcPts val="600"/>
              </a:spcBef>
              <a:spcAft>
                <a:spcPts val="600"/>
              </a:spcAft>
            </a:pPr>
            <a:r>
              <a:rPr lang="da-DK" sz="2400" b="0" i="0" dirty="0">
                <a:solidFill>
                  <a:srgbClr val="000000"/>
                </a:solidFill>
                <a:effectLst/>
                <a:latin typeface="Georgia" panose="02040502050405020303" pitchFamily="18" charset="0"/>
              </a:rPr>
              <a:t>»</a:t>
            </a:r>
            <a:r>
              <a:rPr lang="da-DK" sz="2400" i="1" dirty="0">
                <a:solidFill>
                  <a:srgbClr val="000000"/>
                </a:solidFill>
                <a:effectLst/>
                <a:latin typeface="Georgia" panose="02040502050405020303" pitchFamily="18" charset="0"/>
                <a:ea typeface="Verdana" panose="020B0604030504040204" pitchFamily="34" charset="0"/>
                <a:cs typeface="Verdana" panose="020B0604030504040204" pitchFamily="34" charset="0"/>
              </a:rPr>
              <a:t>Næsten 30 år efter at Danmark blandt mange andre lande underskrev Salamanca-erklæringen, og godt ti år efter at inklusionsloven blev vedtaget herhjemme, er dét at skabe deltagelsesmuligheder for en bredere vifte af børn i almene tilbud stadig én af de mest presserende udfordringer i det danske skolesystem«</a:t>
            </a:r>
            <a:br>
              <a:rPr lang="da-DK" sz="2400" i="1" dirty="0">
                <a:solidFill>
                  <a:srgbClr val="000000"/>
                </a:solidFill>
                <a:effectLst/>
                <a:latin typeface="Georgia" panose="02040502050405020303" pitchFamily="18" charset="0"/>
                <a:ea typeface="Verdana" panose="020B0604030504040204" pitchFamily="34" charset="0"/>
                <a:cs typeface="Verdana" panose="020B0604030504040204" pitchFamily="34" charset="0"/>
              </a:rPr>
            </a:br>
            <a:r>
              <a:rPr lang="da-DK" sz="1200" dirty="0">
                <a:solidFill>
                  <a:srgbClr val="000000"/>
                </a:solidFill>
                <a:effectLst/>
                <a:latin typeface="Georgia" panose="02040502050405020303" pitchFamily="18" charset="0"/>
                <a:ea typeface="Verdana" panose="020B0604030504040204" pitchFamily="34" charset="0"/>
                <a:cs typeface="Verdana" panose="020B0604030504040204" pitchFamily="34" charset="0"/>
              </a:rPr>
              <a:t>KL, 2020; VIVE, 2022</a:t>
            </a:r>
            <a:br>
              <a:rPr lang="da-DK" sz="1200" dirty="0">
                <a:solidFill>
                  <a:srgbClr val="000000"/>
                </a:solidFill>
                <a:effectLst/>
                <a:latin typeface="Georgia" panose="02040502050405020303" pitchFamily="18" charset="0"/>
                <a:ea typeface="Verdana" panose="020B0604030504040204" pitchFamily="34" charset="0"/>
                <a:cs typeface="Verdana" panose="020B0604030504040204" pitchFamily="34" charset="0"/>
              </a:rPr>
            </a:br>
            <a:br>
              <a:rPr lang="da-DK" sz="1200" i="1" dirty="0">
                <a:solidFill>
                  <a:srgbClr val="000000"/>
                </a:solidFill>
                <a:effectLst/>
                <a:latin typeface="Georgia" panose="02040502050405020303" pitchFamily="18" charset="0"/>
                <a:ea typeface="Verdana" panose="020B0604030504040204" pitchFamily="34" charset="0"/>
                <a:cs typeface="Verdana" panose="020B0604030504040204" pitchFamily="34" charset="0"/>
              </a:rPr>
            </a:br>
            <a:br>
              <a:rPr lang="da-DK" sz="1200" i="1" dirty="0">
                <a:solidFill>
                  <a:srgbClr val="000000"/>
                </a:solidFill>
                <a:effectLst/>
                <a:latin typeface="Georgia" panose="02040502050405020303" pitchFamily="18" charset="0"/>
                <a:ea typeface="Verdana" panose="020B0604030504040204" pitchFamily="34" charset="0"/>
                <a:cs typeface="Verdana" panose="020B0604030504040204" pitchFamily="34" charset="0"/>
              </a:rPr>
            </a:br>
            <a:br>
              <a:rPr lang="da-DK" sz="1200" i="1" dirty="0">
                <a:solidFill>
                  <a:srgbClr val="000000"/>
                </a:solidFill>
                <a:effectLst/>
                <a:latin typeface="Georgia" panose="02040502050405020303" pitchFamily="18" charset="0"/>
                <a:ea typeface="Verdana" panose="020B0604030504040204" pitchFamily="34" charset="0"/>
                <a:cs typeface="Verdana" panose="020B0604030504040204" pitchFamily="34" charset="0"/>
              </a:rPr>
            </a:br>
            <a:br>
              <a:rPr lang="da-DK" sz="1200" i="1" dirty="0">
                <a:solidFill>
                  <a:srgbClr val="000000"/>
                </a:solidFill>
                <a:effectLst/>
                <a:latin typeface="Georgia" panose="02040502050405020303" pitchFamily="18" charset="0"/>
                <a:ea typeface="Verdana" panose="020B0604030504040204" pitchFamily="34" charset="0"/>
                <a:cs typeface="Verdana" panose="020B0604030504040204" pitchFamily="34" charset="0"/>
              </a:rPr>
            </a:br>
            <a:r>
              <a:rPr lang="da-DK" sz="2400" b="0" i="1" dirty="0">
                <a:solidFill>
                  <a:srgbClr val="000000"/>
                </a:solidFill>
                <a:effectLst/>
                <a:latin typeface="Georgia" panose="02040502050405020303" pitchFamily="18" charset="0"/>
              </a:rPr>
              <a:t>»Hvis børn ikke lærer at være sammen med andre børn, der ikke er som dem selv, får de svært ved at samarbejde med nogle, der tænker anderledes. Det er egenskaber, som de i deres voksenliv i høj grad får brug for« </a:t>
            </a:r>
            <a:br>
              <a:rPr lang="da-DK" sz="2400" b="0" i="0" dirty="0">
                <a:solidFill>
                  <a:srgbClr val="000000"/>
                </a:solidFill>
                <a:effectLst/>
                <a:latin typeface="Georgia" panose="02040502050405020303" pitchFamily="18" charset="0"/>
              </a:rPr>
            </a:br>
            <a:r>
              <a:rPr lang="da-DK" sz="1200" b="0" i="0" dirty="0">
                <a:solidFill>
                  <a:srgbClr val="000000"/>
                </a:solidFill>
                <a:effectLst/>
                <a:latin typeface="Georgia" panose="02040502050405020303" pitchFamily="18" charset="0"/>
              </a:rPr>
              <a:t>Susan </a:t>
            </a:r>
            <a:r>
              <a:rPr lang="da-DK" sz="1200" b="0" i="0" dirty="0" err="1">
                <a:solidFill>
                  <a:srgbClr val="000000"/>
                </a:solidFill>
                <a:effectLst/>
                <a:latin typeface="Georgia" panose="02040502050405020303" pitchFamily="18" charset="0"/>
              </a:rPr>
              <a:t>Tetler</a:t>
            </a:r>
            <a:r>
              <a:rPr lang="da-DK" sz="1200" dirty="0">
                <a:solidFill>
                  <a:srgbClr val="000000"/>
                </a:solidFill>
                <a:latin typeface="Georgia" panose="02040502050405020303" pitchFamily="18" charset="0"/>
              </a:rPr>
              <a:t>, forsker i inklusion DPU</a:t>
            </a:r>
            <a:br>
              <a:rPr lang="da-DK" sz="1800" dirty="0">
                <a:effectLst/>
                <a:latin typeface="Verdana" panose="020B0604030504040204" pitchFamily="34" charset="0"/>
                <a:ea typeface="Verdana" panose="020B0604030504040204" pitchFamily="34" charset="0"/>
                <a:cs typeface="Verdana" panose="020B0604030504040204" pitchFamily="34" charset="0"/>
              </a:rPr>
            </a:br>
            <a:endParaRPr lang="da-DK" sz="3600" dirty="0">
              <a:latin typeface="Georgia" panose="02040502050405020303" pitchFamily="18" charset="0"/>
            </a:endParaRPr>
          </a:p>
        </p:txBody>
      </p:sp>
      <p:sp>
        <p:nvSpPr>
          <p:cNvPr id="2" name="Titel 1">
            <a:extLst>
              <a:ext uri="{FF2B5EF4-FFF2-40B4-BE49-F238E27FC236}">
                <a16:creationId xmlns:a16="http://schemas.microsoft.com/office/drawing/2014/main" id="{AFE12F80-BFA5-1535-55CD-364EFB8EED02}"/>
              </a:ext>
            </a:extLst>
          </p:cNvPr>
          <p:cNvSpPr txBox="1">
            <a:spLocks/>
          </p:cNvSpPr>
          <p:nvPr/>
        </p:nvSpPr>
        <p:spPr>
          <a:xfrm>
            <a:off x="9627476" y="6058057"/>
            <a:ext cx="2837793" cy="799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nb-NO" sz="1600" dirty="0">
                <a:latin typeface="Georgia" panose="02040502050405020303" pitchFamily="18" charset="0"/>
              </a:rPr>
            </a:br>
            <a:endParaRPr lang="da-DK" sz="1600" dirty="0">
              <a:latin typeface="Georgia" panose="02040502050405020303" pitchFamily="18" charset="0"/>
            </a:endParaRPr>
          </a:p>
        </p:txBody>
      </p:sp>
    </p:spTree>
    <p:extLst>
      <p:ext uri="{BB962C8B-B14F-4D97-AF65-F5344CB8AC3E}">
        <p14:creationId xmlns:p14="http://schemas.microsoft.com/office/powerpoint/2010/main" val="211904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7FC152F-9C0F-4389-99C6-2C5B701693DB}"/>
              </a:ext>
            </a:extLst>
          </p:cNvPr>
          <p:cNvSpPr>
            <a:spLocks noGrp="1"/>
          </p:cNvSpPr>
          <p:nvPr>
            <p:ph idx="1"/>
          </p:nvPr>
        </p:nvSpPr>
        <p:spPr>
          <a:xfrm>
            <a:off x="202019" y="180753"/>
            <a:ext cx="5118322" cy="6475228"/>
          </a:xfrm>
          <a:solidFill>
            <a:schemeClr val="accent2">
              <a:lumMod val="40000"/>
              <a:lumOff val="60000"/>
            </a:schemeClr>
          </a:solidFill>
        </p:spPr>
        <p:txBody>
          <a:bodyPr/>
          <a:lstStyle/>
          <a:p>
            <a:pPr marL="0" indent="0">
              <a:buNone/>
            </a:pPr>
            <a:endParaRPr lang="da-DK" dirty="0"/>
          </a:p>
        </p:txBody>
      </p:sp>
      <p:sp>
        <p:nvSpPr>
          <p:cNvPr id="4" name="Titel 1">
            <a:extLst>
              <a:ext uri="{FF2B5EF4-FFF2-40B4-BE49-F238E27FC236}">
                <a16:creationId xmlns:a16="http://schemas.microsoft.com/office/drawing/2014/main" id="{FB4FC81B-0240-4F85-923A-6CD3BB60D39B}"/>
              </a:ext>
            </a:extLst>
          </p:cNvPr>
          <p:cNvSpPr>
            <a:spLocks noGrp="1"/>
          </p:cNvSpPr>
          <p:nvPr>
            <p:ph type="title"/>
          </p:nvPr>
        </p:nvSpPr>
        <p:spPr>
          <a:xfrm>
            <a:off x="636794" y="3102533"/>
            <a:ext cx="4248771" cy="950692"/>
          </a:xfrm>
        </p:spPr>
        <p:txBody>
          <a:bodyPr>
            <a:normAutofit fontScale="90000"/>
          </a:bodyPr>
          <a:lstStyle/>
          <a:p>
            <a:r>
              <a:rPr lang="da-DK" sz="4000" b="1" dirty="0">
                <a:effectLst/>
                <a:latin typeface="Georgia" panose="02040502050405020303" pitchFamily="18" charset="0"/>
              </a:rPr>
              <a:t>Salamanca-erklæringen </a:t>
            </a:r>
            <a:br>
              <a:rPr lang="da-DK" sz="3200" b="1" dirty="0">
                <a:effectLst/>
                <a:latin typeface="Georgia" panose="02040502050405020303" pitchFamily="18" charset="0"/>
              </a:rPr>
            </a:br>
            <a:br>
              <a:rPr lang="da-DK" sz="3200" dirty="0"/>
            </a:br>
            <a:r>
              <a:rPr lang="da-DK" sz="1300" i="1" dirty="0">
                <a:latin typeface="Georgia" panose="02040502050405020303" pitchFamily="18" charset="0"/>
              </a:rPr>
              <a:t>Salamancaerklæringen er en international principerklæring, der fokuserer på børns ret til uddannelse uanset handicap. </a:t>
            </a:r>
            <a:br>
              <a:rPr lang="da-DK" sz="1300" i="1" dirty="0">
                <a:latin typeface="Georgia" panose="02040502050405020303" pitchFamily="18" charset="0"/>
              </a:rPr>
            </a:br>
            <a:br>
              <a:rPr lang="da-DK" sz="1300" i="1" dirty="0">
                <a:latin typeface="Georgia" panose="02040502050405020303" pitchFamily="18" charset="0"/>
              </a:rPr>
            </a:br>
            <a:r>
              <a:rPr lang="da-DK" sz="1300" i="1" dirty="0">
                <a:latin typeface="Georgia" panose="02040502050405020303" pitchFamily="18" charset="0"/>
              </a:rPr>
              <a:t>Formålet med erklæringen er at sikre inkluderende og rummelige skoler, der kan håndtere forskellige måder at lære på og forskellige indlæringstakter.</a:t>
            </a:r>
            <a:br>
              <a:rPr lang="da-DK" sz="3200" b="1" dirty="0"/>
            </a:br>
            <a:endParaRPr lang="da-DK" sz="3200" b="1" dirty="0">
              <a:latin typeface="Georgia" panose="02040502050405020303" pitchFamily="18" charset="0"/>
            </a:endParaRPr>
          </a:p>
        </p:txBody>
      </p:sp>
      <p:sp>
        <p:nvSpPr>
          <p:cNvPr id="5" name="Tekstfelt 4">
            <a:extLst>
              <a:ext uri="{FF2B5EF4-FFF2-40B4-BE49-F238E27FC236}">
                <a16:creationId xmlns:a16="http://schemas.microsoft.com/office/drawing/2014/main" id="{7CF8294F-969A-6C0F-0EB6-2EE580E6E8CA}"/>
              </a:ext>
            </a:extLst>
          </p:cNvPr>
          <p:cNvSpPr txBox="1"/>
          <p:nvPr/>
        </p:nvSpPr>
        <p:spPr>
          <a:xfrm>
            <a:off x="5926328" y="863552"/>
            <a:ext cx="5628878" cy="5609549"/>
          </a:xfrm>
          <a:prstGeom prst="rect">
            <a:avLst/>
          </a:prstGeom>
          <a:noFill/>
        </p:spPr>
        <p:txBody>
          <a:bodyPr wrap="square" rtlCol="0">
            <a:spAutoFit/>
          </a:bodyPr>
          <a:lstStyle/>
          <a:p>
            <a:pPr marL="285750" lvl="0" indent="-285750">
              <a:lnSpc>
                <a:spcPct val="107000"/>
              </a:lnSpc>
              <a:buFont typeface="Arial" panose="020B0604020202020204" pitchFamily="34" charset="0"/>
              <a:buChar char="•"/>
            </a:pPr>
            <a:r>
              <a:rPr lang="da-DK" sz="1400" dirty="0"/>
              <a:t>Alle børn har en grundlæggende ret til uddannelse og skal have mulighed for at opnå og opretholde et acceptabelt læringsniveau. </a:t>
            </a:r>
          </a:p>
          <a:p>
            <a:pPr marL="285750" lvl="0" indent="-285750">
              <a:lnSpc>
                <a:spcPct val="107000"/>
              </a:lnSpc>
              <a:buFont typeface="Arial" panose="020B0604020202020204" pitchFamily="34" charset="0"/>
              <a:buChar char="•"/>
            </a:pPr>
            <a:endParaRPr lang="da-DK" sz="1400" dirty="0"/>
          </a:p>
          <a:p>
            <a:pPr marL="285750" lvl="0" indent="-285750">
              <a:lnSpc>
                <a:spcPct val="107000"/>
              </a:lnSpc>
              <a:buFont typeface="Arial" panose="020B0604020202020204" pitchFamily="34" charset="0"/>
              <a:buChar char="•"/>
            </a:pPr>
            <a:r>
              <a:rPr lang="da-DK" sz="1400" dirty="0"/>
              <a:t>Ethvert barn har unikke egenskaber, interesser, evner og læringsbehov. </a:t>
            </a:r>
          </a:p>
          <a:p>
            <a:pPr marL="285750" lvl="0" indent="-285750">
              <a:lnSpc>
                <a:spcPct val="107000"/>
              </a:lnSpc>
              <a:buFont typeface="Arial" panose="020B0604020202020204" pitchFamily="34" charset="0"/>
              <a:buChar char="•"/>
            </a:pPr>
            <a:endParaRPr lang="da-DK" sz="1400" dirty="0"/>
          </a:p>
          <a:p>
            <a:pPr marL="285750" lvl="0" indent="-285750">
              <a:lnSpc>
                <a:spcPct val="107000"/>
              </a:lnSpc>
              <a:buFont typeface="Arial" panose="020B0604020202020204" pitchFamily="34" charset="0"/>
              <a:buChar char="•"/>
            </a:pPr>
            <a:r>
              <a:rPr lang="da-DK" sz="1400" dirty="0"/>
              <a:t>Uddannelsessystemer og uddannelsesforløb skal indrettes og iværksættes på en sådan måde, at de tager hensyn til de store forskelle i egenskaber og behov.</a:t>
            </a:r>
          </a:p>
          <a:p>
            <a:pPr marL="285750" lvl="0" indent="-285750">
              <a:lnSpc>
                <a:spcPct val="107000"/>
              </a:lnSpc>
              <a:buFont typeface="Arial" panose="020B0604020202020204" pitchFamily="34" charset="0"/>
              <a:buChar char="•"/>
            </a:pPr>
            <a:endParaRPr lang="da-DK" sz="1400" dirty="0"/>
          </a:p>
          <a:p>
            <a:pPr marL="285750" lvl="0" indent="-285750">
              <a:lnSpc>
                <a:spcPct val="107000"/>
              </a:lnSpc>
              <a:buFont typeface="Arial" panose="020B0604020202020204" pitchFamily="34" charset="0"/>
              <a:buChar char="•"/>
            </a:pPr>
            <a:r>
              <a:rPr lang="da-DK" sz="1400" dirty="0"/>
              <a:t>De, der har særlige uddannelsesmæssige behov, skal have adgang til almindelige skoler, som skal være i stand til at imødekomme deres behov ved at anvende en pædagogik, der er centreret omkring det enkelte barn.</a:t>
            </a:r>
          </a:p>
          <a:p>
            <a:pPr lvl="0">
              <a:lnSpc>
                <a:spcPct val="107000"/>
              </a:lnSpc>
            </a:pPr>
            <a:endParaRPr lang="da-DK" sz="1400" dirty="0"/>
          </a:p>
          <a:p>
            <a:pPr marL="285750" lvl="0" indent="-285750">
              <a:lnSpc>
                <a:spcPct val="107000"/>
              </a:lnSpc>
              <a:buFont typeface="Arial" panose="020B0604020202020204" pitchFamily="34" charset="0"/>
              <a:buChar char="•"/>
            </a:pPr>
            <a:r>
              <a:rPr lang="da-DK" sz="1400" dirty="0"/>
              <a:t>Almindelige skoler, som har denne inklusive orientering, er det mest effektive middel til at bekæmpe diskrimination, skabe trygge fællesskaber, bygge det inklusive samfund og opnå uddannelse for alle; desuden giver de langt de fleste børn en ordentlig uddannelse og forøger dermed hele uddannelsessystemets effektivitet og ressourceudnyttelse.</a:t>
            </a:r>
          </a:p>
          <a:p>
            <a:pPr marL="342900" indent="-342900">
              <a:lnSpc>
                <a:spcPct val="107000"/>
              </a:lnSpc>
              <a:buFont typeface="Symbol" panose="05050102010706020507" pitchFamily="18" charset="2"/>
              <a:buChar char=""/>
            </a:pP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da-DK" sz="14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1400" dirty="0">
              <a:latin typeface="Georgia" panose="02040502050405020303" pitchFamily="18" charset="0"/>
            </a:endParaRPr>
          </a:p>
        </p:txBody>
      </p:sp>
      <p:sp>
        <p:nvSpPr>
          <p:cNvPr id="11" name="Titel 1">
            <a:extLst>
              <a:ext uri="{FF2B5EF4-FFF2-40B4-BE49-F238E27FC236}">
                <a16:creationId xmlns:a16="http://schemas.microsoft.com/office/drawing/2014/main" id="{8429332C-4359-C85F-9FCB-4CB1A3743D16}"/>
              </a:ext>
            </a:extLst>
          </p:cNvPr>
          <p:cNvSpPr txBox="1">
            <a:spLocks/>
          </p:cNvSpPr>
          <p:nvPr/>
        </p:nvSpPr>
        <p:spPr>
          <a:xfrm>
            <a:off x="8911098" y="6073129"/>
            <a:ext cx="4351883" cy="799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200" dirty="0">
                <a:solidFill>
                  <a:srgbClr val="000000"/>
                </a:solidFill>
                <a:latin typeface="+mn-lt"/>
              </a:rPr>
              <a:t>Kilde: </a:t>
            </a:r>
            <a:r>
              <a:rPr lang="da-DK" sz="1200" dirty="0">
                <a:solidFill>
                  <a:srgbClr val="000000"/>
                </a:solidFill>
                <a:latin typeface="+mn-lt"/>
                <a:hlinkClick r:id="rId2"/>
              </a:rPr>
              <a:t>Undervisningsministeriets hjemmeside</a:t>
            </a:r>
            <a:endParaRPr lang="da-DK" sz="1200" dirty="0">
              <a:latin typeface="+mn-lt"/>
            </a:endParaRPr>
          </a:p>
        </p:txBody>
      </p:sp>
    </p:spTree>
    <p:extLst>
      <p:ext uri="{BB962C8B-B14F-4D97-AF65-F5344CB8AC3E}">
        <p14:creationId xmlns:p14="http://schemas.microsoft.com/office/powerpoint/2010/main" val="2540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7FC152F-9C0F-4389-99C6-2C5B701693DB}"/>
              </a:ext>
            </a:extLst>
          </p:cNvPr>
          <p:cNvSpPr>
            <a:spLocks noGrp="1"/>
          </p:cNvSpPr>
          <p:nvPr>
            <p:ph idx="1"/>
          </p:nvPr>
        </p:nvSpPr>
        <p:spPr>
          <a:xfrm>
            <a:off x="202019" y="180753"/>
            <a:ext cx="11791507" cy="6475228"/>
          </a:xfrm>
          <a:solidFill>
            <a:srgbClr val="B4C7E7"/>
          </a:solidFill>
        </p:spPr>
        <p:txBody>
          <a:bodyPr/>
          <a:lstStyle/>
          <a:p>
            <a:pPr marL="0" indent="0">
              <a:buNone/>
            </a:pPr>
            <a:endParaRPr lang="da-DK" dirty="0"/>
          </a:p>
        </p:txBody>
      </p:sp>
      <p:sp>
        <p:nvSpPr>
          <p:cNvPr id="4" name="Titel 1">
            <a:extLst>
              <a:ext uri="{FF2B5EF4-FFF2-40B4-BE49-F238E27FC236}">
                <a16:creationId xmlns:a16="http://schemas.microsoft.com/office/drawing/2014/main" id="{FB4FC81B-0240-4F85-923A-6CD3BB60D39B}"/>
              </a:ext>
            </a:extLst>
          </p:cNvPr>
          <p:cNvSpPr>
            <a:spLocks noGrp="1"/>
          </p:cNvSpPr>
          <p:nvPr>
            <p:ph type="title"/>
          </p:nvPr>
        </p:nvSpPr>
        <p:spPr>
          <a:xfrm>
            <a:off x="838200" y="2402108"/>
            <a:ext cx="10515600" cy="2032517"/>
          </a:xfrm>
        </p:spPr>
        <p:txBody>
          <a:bodyPr>
            <a:noAutofit/>
          </a:bodyPr>
          <a:lstStyle/>
          <a:p>
            <a:br>
              <a:rPr lang="da-DK" sz="2800" b="0" i="0" dirty="0">
                <a:solidFill>
                  <a:srgbClr val="000000"/>
                </a:solidFill>
                <a:effectLst/>
                <a:latin typeface="Georgia" panose="02040502050405020303" pitchFamily="18" charset="0"/>
              </a:rPr>
            </a:br>
            <a:r>
              <a:rPr lang="da-DK" sz="3200" i="0" dirty="0">
                <a:solidFill>
                  <a:srgbClr val="000000"/>
                </a:solidFill>
                <a:effectLst/>
                <a:latin typeface="Georgia" panose="02040502050405020303" pitchFamily="18" charset="0"/>
              </a:rPr>
              <a:t>»</a:t>
            </a:r>
            <a:r>
              <a:rPr lang="da-DK" sz="2400" i="1" dirty="0">
                <a:latin typeface="Georgia" panose="02040502050405020303" pitchFamily="18" charset="0"/>
              </a:rPr>
              <a:t>Vi har i den bedste mening forsøgt at skabe de rigtige tilbud til de børn, der har særlige behov. Men det er desværre i vidt omfang tilbud, der ligger uden for almenområdets fællesskab. Hvilket betyder, at børnene mister noget værdifuldt og fundamentalt.« </a:t>
            </a:r>
            <a:br>
              <a:rPr lang="da-DK" sz="2400" i="1" dirty="0">
                <a:latin typeface="Georgia" panose="02040502050405020303" pitchFamily="18" charset="0"/>
              </a:rPr>
            </a:br>
            <a:br>
              <a:rPr lang="da-DK" sz="2400" i="1" dirty="0">
                <a:latin typeface="Georgia" panose="02040502050405020303" pitchFamily="18" charset="0"/>
              </a:rPr>
            </a:br>
            <a:br>
              <a:rPr lang="da-DK" sz="2400" i="1" dirty="0">
                <a:latin typeface="Georgia" panose="02040502050405020303" pitchFamily="18" charset="0"/>
              </a:rPr>
            </a:br>
            <a:r>
              <a:rPr lang="da-DK" sz="2400" i="1" dirty="0">
                <a:latin typeface="Georgia" panose="02040502050405020303" pitchFamily="18" charset="0"/>
              </a:rPr>
              <a:t>»Ligesom et hus er sårbart uden solidt fundament, så er vores tilbud til børn og unge også sårbare og svage uden fællesskaber som fundament. Derfor skal vi indrette vores dagtilbud og skoler, så langt de fleste børn kan finde plads i det almene fællesskab. Også dem, der ikke lige passer ind ved første øjekast, og som har svært ved at finde sig til rette. Dem skal vi også skabe plads til.« </a:t>
            </a:r>
            <a:br>
              <a:rPr lang="da-DK" sz="2400" i="1" dirty="0">
                <a:latin typeface="Georgia" panose="02040502050405020303" pitchFamily="18" charset="0"/>
              </a:rPr>
            </a:br>
            <a:r>
              <a:rPr lang="da-DK" sz="1200" dirty="0">
                <a:solidFill>
                  <a:srgbClr val="000000"/>
                </a:solidFill>
                <a:latin typeface="Georgia" panose="02040502050405020303" pitchFamily="18" charset="0"/>
                <a:ea typeface="Verdana" panose="020B0604030504040204" pitchFamily="34" charset="0"/>
              </a:rPr>
              <a:t>Begge citater - Thomas </a:t>
            </a:r>
            <a:r>
              <a:rPr lang="da-DK" sz="1200" dirty="0" err="1">
                <a:solidFill>
                  <a:srgbClr val="000000"/>
                </a:solidFill>
                <a:latin typeface="Georgia" panose="02040502050405020303" pitchFamily="18" charset="0"/>
                <a:ea typeface="Verdana" panose="020B0604030504040204" pitchFamily="34" charset="0"/>
              </a:rPr>
              <a:t>Gyldal</a:t>
            </a:r>
            <a:r>
              <a:rPr lang="da-DK" sz="1200" dirty="0">
                <a:solidFill>
                  <a:srgbClr val="000000"/>
                </a:solidFill>
                <a:latin typeface="Georgia" panose="02040502050405020303" pitchFamily="18" charset="0"/>
                <a:ea typeface="Verdana" panose="020B0604030504040204" pitchFamily="34" charset="0"/>
              </a:rPr>
              <a:t> Petersen, Borgmester i Herlev Kommune og Formand for KL's Børne- og Undervisningsudvalg</a:t>
            </a:r>
            <a:br>
              <a:rPr lang="nb-NO" sz="1200" b="1" dirty="0">
                <a:solidFill>
                  <a:srgbClr val="000000"/>
                </a:solidFill>
                <a:latin typeface="Georgia" panose="02040502050405020303" pitchFamily="18" charset="0"/>
                <a:ea typeface="Verdana" panose="020B0604030504040204" pitchFamily="34" charset="0"/>
              </a:rPr>
            </a:br>
            <a:endParaRPr lang="da-DK" sz="1200" b="1" dirty="0">
              <a:solidFill>
                <a:srgbClr val="000000"/>
              </a:solidFill>
              <a:latin typeface="Georgia" panose="02040502050405020303" pitchFamily="18" charset="0"/>
              <a:ea typeface="Verdana" panose="020B0604030504040204" pitchFamily="34" charset="0"/>
            </a:endParaRPr>
          </a:p>
        </p:txBody>
      </p:sp>
      <p:sp>
        <p:nvSpPr>
          <p:cNvPr id="2" name="Titel 1">
            <a:extLst>
              <a:ext uri="{FF2B5EF4-FFF2-40B4-BE49-F238E27FC236}">
                <a16:creationId xmlns:a16="http://schemas.microsoft.com/office/drawing/2014/main" id="{AFE12F80-BFA5-1535-55CD-364EFB8EED02}"/>
              </a:ext>
            </a:extLst>
          </p:cNvPr>
          <p:cNvSpPr txBox="1">
            <a:spLocks/>
          </p:cNvSpPr>
          <p:nvPr/>
        </p:nvSpPr>
        <p:spPr>
          <a:xfrm>
            <a:off x="10210950" y="6340749"/>
            <a:ext cx="2837793" cy="3152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200" dirty="0">
                <a:solidFill>
                  <a:srgbClr val="000000"/>
                </a:solidFill>
                <a:latin typeface="+mn-lt"/>
              </a:rPr>
              <a:t>Kilde: </a:t>
            </a:r>
            <a:r>
              <a:rPr lang="da-DK" sz="1200" dirty="0">
                <a:solidFill>
                  <a:srgbClr val="000000"/>
                </a:solidFill>
                <a:latin typeface="+mn-lt"/>
                <a:hlinkClick r:id="rId2"/>
              </a:rPr>
              <a:t>KL - BUTM 2024</a:t>
            </a:r>
            <a:endParaRPr lang="da-DK" sz="1600" dirty="0">
              <a:latin typeface="Georgia" panose="02040502050405020303" pitchFamily="18" charset="0"/>
            </a:endParaRPr>
          </a:p>
        </p:txBody>
      </p:sp>
    </p:spTree>
    <p:extLst>
      <p:ext uri="{BB962C8B-B14F-4D97-AF65-F5344CB8AC3E}">
        <p14:creationId xmlns:p14="http://schemas.microsoft.com/office/powerpoint/2010/main" val="395066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608" y="0"/>
            <a:ext cx="5128846" cy="6685085"/>
          </a:xfrm>
          <a:custGeom>
            <a:avLst/>
            <a:gdLst/>
            <a:ahLst/>
            <a:cxnLst/>
            <a:rect l="l" t="t" r="r" b="b"/>
            <a:pathLst>
              <a:path w="7693269" h="10027627">
                <a:moveTo>
                  <a:pt x="0" y="0"/>
                </a:moveTo>
                <a:lnTo>
                  <a:pt x="7693269" y="0"/>
                </a:lnTo>
                <a:lnTo>
                  <a:pt x="7693269" y="10027627"/>
                </a:lnTo>
                <a:lnTo>
                  <a:pt x="0" y="10027627"/>
                </a:lnTo>
                <a:lnTo>
                  <a:pt x="0" y="0"/>
                </a:lnTo>
                <a:close/>
              </a:path>
            </a:pathLst>
          </a:custGeom>
          <a:blipFill>
            <a:blip r:embed="rId2"/>
            <a:stretch>
              <a:fillRect l="-2800" r="-134914" b="-1447"/>
            </a:stretch>
          </a:blipFill>
        </p:spPr>
      </p:sp>
      <p:sp>
        <p:nvSpPr>
          <p:cNvPr id="3" name="Freeform 3"/>
          <p:cNvSpPr/>
          <p:nvPr/>
        </p:nvSpPr>
        <p:spPr>
          <a:xfrm>
            <a:off x="322385" y="3429001"/>
            <a:ext cx="5190294" cy="2595147"/>
          </a:xfrm>
          <a:custGeom>
            <a:avLst/>
            <a:gdLst/>
            <a:ahLst/>
            <a:cxnLst/>
            <a:rect l="l" t="t" r="r" b="b"/>
            <a:pathLst>
              <a:path w="7785441" h="3892721">
                <a:moveTo>
                  <a:pt x="0" y="0"/>
                </a:moveTo>
                <a:lnTo>
                  <a:pt x="7785441" y="0"/>
                </a:lnTo>
                <a:lnTo>
                  <a:pt x="7785441" y="3892721"/>
                </a:lnTo>
                <a:lnTo>
                  <a:pt x="0" y="3892721"/>
                </a:lnTo>
                <a:lnTo>
                  <a:pt x="0" y="0"/>
                </a:lnTo>
                <a:close/>
              </a:path>
            </a:pathLst>
          </a:custGeom>
          <a:blipFill>
            <a:blip r:embed="rId3"/>
            <a:stretch>
              <a:fillRect/>
            </a:stretch>
          </a:blipFill>
        </p:spPr>
      </p:sp>
      <p:grpSp>
        <p:nvGrpSpPr>
          <p:cNvPr id="4" name="Group 4"/>
          <p:cNvGrpSpPr/>
          <p:nvPr/>
        </p:nvGrpSpPr>
        <p:grpSpPr>
          <a:xfrm>
            <a:off x="143608" y="149470"/>
            <a:ext cx="5128846" cy="6572389"/>
            <a:chOff x="0" y="0"/>
            <a:chExt cx="2026211" cy="2596499"/>
          </a:xfrm>
        </p:grpSpPr>
        <p:sp>
          <p:nvSpPr>
            <p:cNvPr id="5" name="Freeform 5"/>
            <p:cNvSpPr/>
            <p:nvPr/>
          </p:nvSpPr>
          <p:spPr>
            <a:xfrm>
              <a:off x="0" y="0"/>
              <a:ext cx="2026211" cy="2596499"/>
            </a:xfrm>
            <a:custGeom>
              <a:avLst/>
              <a:gdLst/>
              <a:ahLst/>
              <a:cxnLst/>
              <a:rect l="l" t="t" r="r" b="b"/>
              <a:pathLst>
                <a:path w="2026211" h="2596499">
                  <a:moveTo>
                    <a:pt x="0" y="0"/>
                  </a:moveTo>
                  <a:lnTo>
                    <a:pt x="2026211" y="0"/>
                  </a:lnTo>
                  <a:lnTo>
                    <a:pt x="2026211" y="2596499"/>
                  </a:lnTo>
                  <a:lnTo>
                    <a:pt x="0" y="2596499"/>
                  </a:lnTo>
                  <a:close/>
                </a:path>
              </a:pathLst>
            </a:custGeom>
            <a:solidFill>
              <a:srgbClr val="F7CAAC"/>
            </a:solidFill>
          </p:spPr>
        </p:sp>
        <p:sp>
          <p:nvSpPr>
            <p:cNvPr id="6" name="TextBox 6"/>
            <p:cNvSpPr txBox="1"/>
            <p:nvPr/>
          </p:nvSpPr>
          <p:spPr>
            <a:xfrm>
              <a:off x="0" y="-38100"/>
              <a:ext cx="2026211" cy="2634599"/>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Freeform 7"/>
          <p:cNvSpPr/>
          <p:nvPr/>
        </p:nvSpPr>
        <p:spPr>
          <a:xfrm>
            <a:off x="322385" y="3655989"/>
            <a:ext cx="821918" cy="497797"/>
          </a:xfrm>
          <a:custGeom>
            <a:avLst/>
            <a:gdLst/>
            <a:ahLst/>
            <a:cxnLst/>
            <a:rect l="l" t="t" r="r" b="b"/>
            <a:pathLst>
              <a:path w="1232877" h="746696">
                <a:moveTo>
                  <a:pt x="0" y="0"/>
                </a:moveTo>
                <a:lnTo>
                  <a:pt x="1232877" y="0"/>
                </a:lnTo>
                <a:lnTo>
                  <a:pt x="1232877" y="746696"/>
                </a:lnTo>
                <a:lnTo>
                  <a:pt x="0" y="746696"/>
                </a:lnTo>
                <a:lnTo>
                  <a:pt x="0" y="0"/>
                </a:lnTo>
                <a:close/>
              </a:path>
            </a:pathLst>
          </a:custGeom>
          <a:blipFill>
            <a:blip r:embed="rId4"/>
            <a:stretch>
              <a:fillRect/>
            </a:stretch>
          </a:blipFill>
        </p:spPr>
      </p:sp>
      <p:sp>
        <p:nvSpPr>
          <p:cNvPr id="8" name="Freeform 8"/>
          <p:cNvSpPr/>
          <p:nvPr/>
        </p:nvSpPr>
        <p:spPr>
          <a:xfrm>
            <a:off x="322385" y="4528436"/>
            <a:ext cx="2002587" cy="642244"/>
          </a:xfrm>
          <a:custGeom>
            <a:avLst/>
            <a:gdLst/>
            <a:ahLst/>
            <a:cxnLst/>
            <a:rect l="l" t="t" r="r" b="b"/>
            <a:pathLst>
              <a:path w="3003881" h="963366">
                <a:moveTo>
                  <a:pt x="0" y="0"/>
                </a:moveTo>
                <a:lnTo>
                  <a:pt x="3003881" y="0"/>
                </a:lnTo>
                <a:lnTo>
                  <a:pt x="3003881" y="963366"/>
                </a:lnTo>
                <a:lnTo>
                  <a:pt x="0" y="963366"/>
                </a:lnTo>
                <a:lnTo>
                  <a:pt x="0" y="0"/>
                </a:lnTo>
                <a:close/>
              </a:path>
            </a:pathLst>
          </a:custGeom>
          <a:blipFill>
            <a:blip r:embed="rId5"/>
            <a:stretch>
              <a:fillRect/>
            </a:stretch>
          </a:blipFill>
        </p:spPr>
      </p:sp>
      <p:sp>
        <p:nvSpPr>
          <p:cNvPr id="9" name="Freeform 9"/>
          <p:cNvSpPr/>
          <p:nvPr/>
        </p:nvSpPr>
        <p:spPr>
          <a:xfrm>
            <a:off x="1637482" y="3655989"/>
            <a:ext cx="1280049" cy="497797"/>
          </a:xfrm>
          <a:custGeom>
            <a:avLst/>
            <a:gdLst/>
            <a:ahLst/>
            <a:cxnLst/>
            <a:rect l="l" t="t" r="r" b="b"/>
            <a:pathLst>
              <a:path w="1920074" h="746696">
                <a:moveTo>
                  <a:pt x="0" y="0"/>
                </a:moveTo>
                <a:lnTo>
                  <a:pt x="1920075" y="0"/>
                </a:lnTo>
                <a:lnTo>
                  <a:pt x="1920075" y="746696"/>
                </a:lnTo>
                <a:lnTo>
                  <a:pt x="0" y="746696"/>
                </a:lnTo>
                <a:lnTo>
                  <a:pt x="0" y="0"/>
                </a:lnTo>
                <a:close/>
              </a:path>
            </a:pathLst>
          </a:custGeom>
          <a:blipFill>
            <a:blip r:embed="rId6"/>
            <a:stretch>
              <a:fillRect/>
            </a:stretch>
          </a:blipFill>
        </p:spPr>
      </p:sp>
      <p:sp>
        <p:nvSpPr>
          <p:cNvPr id="10" name="Freeform 10"/>
          <p:cNvSpPr/>
          <p:nvPr/>
        </p:nvSpPr>
        <p:spPr>
          <a:xfrm>
            <a:off x="2277800" y="5144306"/>
            <a:ext cx="860462" cy="879842"/>
          </a:xfrm>
          <a:custGeom>
            <a:avLst/>
            <a:gdLst/>
            <a:ahLst/>
            <a:cxnLst/>
            <a:rect l="l" t="t" r="r" b="b"/>
            <a:pathLst>
              <a:path w="1290693" h="1319763">
                <a:moveTo>
                  <a:pt x="0" y="0"/>
                </a:moveTo>
                <a:lnTo>
                  <a:pt x="1290693" y="0"/>
                </a:lnTo>
                <a:lnTo>
                  <a:pt x="1290693" y="1319763"/>
                </a:lnTo>
                <a:lnTo>
                  <a:pt x="0" y="1319763"/>
                </a:lnTo>
                <a:lnTo>
                  <a:pt x="0" y="0"/>
                </a:lnTo>
                <a:close/>
              </a:path>
            </a:pathLst>
          </a:custGeom>
          <a:blipFill>
            <a:blip r:embed="rId7"/>
            <a:stretch>
              <a:fillRect/>
            </a:stretch>
          </a:blipFill>
          <a:effectLst>
            <a:outerShdw blurRad="50800" dist="38100" dir="2700000" algn="tl" rotWithShape="0">
              <a:prstClr val="black">
                <a:alpha val="40000"/>
              </a:prstClr>
            </a:outerShdw>
          </a:effectLst>
        </p:spPr>
        <p:txBody>
          <a:bodyPr/>
          <a:lstStyle/>
          <a:p>
            <a:endParaRPr lang="da-DK" dirty="0"/>
          </a:p>
        </p:txBody>
      </p:sp>
      <p:sp>
        <p:nvSpPr>
          <p:cNvPr id="11" name="Freeform 11"/>
          <p:cNvSpPr/>
          <p:nvPr/>
        </p:nvSpPr>
        <p:spPr>
          <a:xfrm>
            <a:off x="2714625" y="4327774"/>
            <a:ext cx="2344553" cy="1043569"/>
          </a:xfrm>
          <a:custGeom>
            <a:avLst/>
            <a:gdLst/>
            <a:ahLst/>
            <a:cxnLst/>
            <a:rect l="l" t="t" r="r" b="b"/>
            <a:pathLst>
              <a:path w="3516829" h="1565354">
                <a:moveTo>
                  <a:pt x="0" y="0"/>
                </a:moveTo>
                <a:lnTo>
                  <a:pt x="3516829" y="0"/>
                </a:lnTo>
                <a:lnTo>
                  <a:pt x="3516829" y="1565354"/>
                </a:lnTo>
                <a:lnTo>
                  <a:pt x="0" y="1565354"/>
                </a:lnTo>
                <a:lnTo>
                  <a:pt x="0" y="0"/>
                </a:lnTo>
                <a:close/>
              </a:path>
            </a:pathLst>
          </a:custGeom>
          <a:blipFill>
            <a:blip r:embed="rId8"/>
            <a:stretch>
              <a:fillRect/>
            </a:stretch>
          </a:blipFill>
        </p:spPr>
      </p:sp>
      <p:sp>
        <p:nvSpPr>
          <p:cNvPr id="12" name="Freeform 12"/>
          <p:cNvSpPr/>
          <p:nvPr/>
        </p:nvSpPr>
        <p:spPr>
          <a:xfrm>
            <a:off x="322385" y="5547769"/>
            <a:ext cx="1472891" cy="426363"/>
          </a:xfrm>
          <a:custGeom>
            <a:avLst/>
            <a:gdLst/>
            <a:ahLst/>
            <a:cxnLst/>
            <a:rect l="l" t="t" r="r" b="b"/>
            <a:pathLst>
              <a:path w="2209337" h="639545">
                <a:moveTo>
                  <a:pt x="0" y="0"/>
                </a:moveTo>
                <a:lnTo>
                  <a:pt x="2209337" y="0"/>
                </a:lnTo>
                <a:lnTo>
                  <a:pt x="2209337" y="639545"/>
                </a:lnTo>
                <a:lnTo>
                  <a:pt x="0" y="639545"/>
                </a:lnTo>
                <a:lnTo>
                  <a:pt x="0" y="0"/>
                </a:lnTo>
                <a:close/>
              </a:path>
            </a:pathLst>
          </a:custGeom>
          <a:blipFill>
            <a:blip r:embed="rId9"/>
            <a:stretch>
              <a:fillRect/>
            </a:stretch>
          </a:blipFill>
        </p:spPr>
      </p:sp>
      <p:sp>
        <p:nvSpPr>
          <p:cNvPr id="13" name="Freeform 13"/>
          <p:cNvSpPr/>
          <p:nvPr/>
        </p:nvSpPr>
        <p:spPr>
          <a:xfrm>
            <a:off x="3620862" y="5545669"/>
            <a:ext cx="1332620" cy="428463"/>
          </a:xfrm>
          <a:custGeom>
            <a:avLst/>
            <a:gdLst/>
            <a:ahLst/>
            <a:cxnLst/>
            <a:rect l="l" t="t" r="r" b="b"/>
            <a:pathLst>
              <a:path w="1998930" h="642694">
                <a:moveTo>
                  <a:pt x="0" y="0"/>
                </a:moveTo>
                <a:lnTo>
                  <a:pt x="1998930" y="0"/>
                </a:lnTo>
                <a:lnTo>
                  <a:pt x="1998930" y="642694"/>
                </a:lnTo>
                <a:lnTo>
                  <a:pt x="0" y="642694"/>
                </a:lnTo>
                <a:lnTo>
                  <a:pt x="0" y="0"/>
                </a:lnTo>
                <a:close/>
              </a:path>
            </a:pathLst>
          </a:custGeom>
          <a:blipFill>
            <a:blip r:embed="rId10"/>
            <a:stretch>
              <a:fillRect/>
            </a:stretch>
          </a:blipFill>
        </p:spPr>
      </p:sp>
      <p:sp>
        <p:nvSpPr>
          <p:cNvPr id="14" name="Freeform 14"/>
          <p:cNvSpPr/>
          <p:nvPr/>
        </p:nvSpPr>
        <p:spPr>
          <a:xfrm>
            <a:off x="3185435" y="3589257"/>
            <a:ext cx="1873743" cy="631261"/>
          </a:xfrm>
          <a:custGeom>
            <a:avLst/>
            <a:gdLst/>
            <a:ahLst/>
            <a:cxnLst/>
            <a:rect l="l" t="t" r="r" b="b"/>
            <a:pathLst>
              <a:path w="2810615" h="946892">
                <a:moveTo>
                  <a:pt x="0" y="0"/>
                </a:moveTo>
                <a:lnTo>
                  <a:pt x="2810615" y="0"/>
                </a:lnTo>
                <a:lnTo>
                  <a:pt x="2810615" y="946892"/>
                </a:lnTo>
                <a:lnTo>
                  <a:pt x="0" y="946892"/>
                </a:lnTo>
                <a:lnTo>
                  <a:pt x="0" y="0"/>
                </a:lnTo>
                <a:close/>
              </a:path>
            </a:pathLst>
          </a:custGeom>
          <a:blipFill>
            <a:blip r:embed="rId11"/>
            <a:stretch>
              <a:fillRect/>
            </a:stretch>
          </a:blipFill>
        </p:spPr>
      </p:sp>
      <p:sp>
        <p:nvSpPr>
          <p:cNvPr id="18" name="Tekstfelt 17">
            <a:extLst>
              <a:ext uri="{FF2B5EF4-FFF2-40B4-BE49-F238E27FC236}">
                <a16:creationId xmlns:a16="http://schemas.microsoft.com/office/drawing/2014/main" id="{D189780B-1620-5665-22E5-113F4797D507}"/>
              </a:ext>
            </a:extLst>
          </p:cNvPr>
          <p:cNvSpPr txBox="1"/>
          <p:nvPr/>
        </p:nvSpPr>
        <p:spPr>
          <a:xfrm>
            <a:off x="442496" y="1505863"/>
            <a:ext cx="4950069" cy="1815882"/>
          </a:xfrm>
          <a:prstGeom prst="rect">
            <a:avLst/>
          </a:prstGeom>
          <a:noFill/>
        </p:spPr>
        <p:txBody>
          <a:bodyPr wrap="square">
            <a:spAutoFit/>
          </a:bodyPr>
          <a:lstStyle/>
          <a:p>
            <a:r>
              <a:rPr lang="da-DK" sz="2800" b="1" dirty="0">
                <a:latin typeface="Georgia" panose="02040502050405020303" pitchFamily="18" charset="0"/>
              </a:rPr>
              <a:t>5 pejlemærker for fællesskabets folkeskole</a:t>
            </a:r>
            <a:br>
              <a:rPr lang="da-DK" sz="1800" dirty="0">
                <a:latin typeface="Georgia" panose="02040502050405020303" pitchFamily="18" charset="0"/>
              </a:rPr>
            </a:br>
            <a:br>
              <a:rPr lang="da-DK" sz="1800" b="1" dirty="0">
                <a:latin typeface="Georgia" panose="02040502050405020303" pitchFamily="18" charset="0"/>
              </a:rPr>
            </a:br>
            <a:r>
              <a:rPr lang="da-DK" sz="2000" dirty="0">
                <a:latin typeface="Georgia" panose="02040502050405020303" pitchFamily="18" charset="0"/>
              </a:rPr>
              <a:t>Skolens parter</a:t>
            </a:r>
          </a:p>
          <a:p>
            <a:endParaRPr lang="da-DK" dirty="0"/>
          </a:p>
        </p:txBody>
      </p:sp>
      <p:sp>
        <p:nvSpPr>
          <p:cNvPr id="19" name="Tekstfelt 18">
            <a:extLst>
              <a:ext uri="{FF2B5EF4-FFF2-40B4-BE49-F238E27FC236}">
                <a16:creationId xmlns:a16="http://schemas.microsoft.com/office/drawing/2014/main" id="{B4189DD8-3FBA-E035-C12D-A46CCC9BF5AB}"/>
              </a:ext>
            </a:extLst>
          </p:cNvPr>
          <p:cNvSpPr txBox="1"/>
          <p:nvPr/>
        </p:nvSpPr>
        <p:spPr>
          <a:xfrm>
            <a:off x="5972680" y="556916"/>
            <a:ext cx="5776824" cy="6301084"/>
          </a:xfrm>
          <a:prstGeom prst="rect">
            <a:avLst/>
          </a:prstGeom>
          <a:noFill/>
        </p:spPr>
        <p:txBody>
          <a:bodyPr wrap="square" rtlCol="0">
            <a:spAutoFit/>
          </a:bodyPr>
          <a:lstStyle/>
          <a:p>
            <a:pPr marL="342900" lvl="0" indent="-342900">
              <a:lnSpc>
                <a:spcPct val="107000"/>
              </a:lnSpc>
              <a:buFont typeface="+mj-lt"/>
              <a:buAutoNum type="arabicPeriod"/>
            </a:pPr>
            <a:r>
              <a:rPr lang="da-DK" sz="1400" dirty="0"/>
              <a:t>Alle børn og unge har ret til at udvikle sig fagligt, socialt og personligt og trives og til at deltage i fællesskabet i folkeskolen. Det gælder også børn og unge med særlige behov. Derfor er vi nødt til at ændre rammerne for folkeskolen, så den bliver mere rummelig.</a:t>
            </a:r>
          </a:p>
          <a:p>
            <a:pPr marL="342900" lvl="0" indent="-342900">
              <a:lnSpc>
                <a:spcPct val="107000"/>
              </a:lnSpc>
              <a:buFont typeface="+mj-lt"/>
              <a:buAutoNum type="arabicPeriod"/>
            </a:pPr>
            <a:endParaRPr lang="da-DK" sz="1400" dirty="0"/>
          </a:p>
          <a:p>
            <a:pPr marL="342900" lvl="0" indent="-342900">
              <a:lnSpc>
                <a:spcPct val="107000"/>
              </a:lnSpc>
              <a:buFont typeface="+mj-lt"/>
              <a:buAutoNum type="arabicPeriod"/>
            </a:pPr>
            <a:r>
              <a:rPr lang="da-DK" sz="1400" dirty="0"/>
              <a:t>Vi skal finde en model, hvor flere elever og dermed flere ressourcer i folkeskolen bliver i den almene undervisning, så vi kan fokusere på at skabe stærkere undervisningsfællesskaber gennem forebyggelse og tidligere indsatser i den almene undervisning.</a:t>
            </a:r>
          </a:p>
          <a:p>
            <a:pPr marL="342900" lvl="0" indent="-342900">
              <a:lnSpc>
                <a:spcPct val="107000"/>
              </a:lnSpc>
              <a:buFont typeface="+mj-lt"/>
              <a:buAutoNum type="arabicPeriod"/>
            </a:pPr>
            <a:endParaRPr lang="da-DK" sz="1400" dirty="0"/>
          </a:p>
          <a:p>
            <a:pPr marL="342900" lvl="0" indent="-342900">
              <a:lnSpc>
                <a:spcPct val="107000"/>
              </a:lnSpc>
              <a:buFont typeface="+mj-lt"/>
              <a:buAutoNum type="arabicPeriod"/>
            </a:pPr>
            <a:r>
              <a:rPr lang="da-DK" sz="1400" dirty="0"/>
              <a:t>Der er børn og unge, hvor det rigtige er at komme i et specialtilbud. Derfor skal vi fortsætte med at have gode specialtilbud med høj kvalitet i undervisningen.</a:t>
            </a:r>
          </a:p>
          <a:p>
            <a:pPr marL="342900" lvl="0" indent="-342900">
              <a:lnSpc>
                <a:spcPct val="107000"/>
              </a:lnSpc>
              <a:buFont typeface="+mj-lt"/>
              <a:buAutoNum type="arabicPeriod"/>
            </a:pPr>
            <a:endParaRPr lang="da-DK" sz="1400" dirty="0"/>
          </a:p>
          <a:p>
            <a:pPr marL="342900" lvl="0" indent="-342900">
              <a:lnSpc>
                <a:spcPct val="107000"/>
              </a:lnSpc>
              <a:buFont typeface="+mj-lt"/>
              <a:buAutoNum type="arabicPeriod"/>
            </a:pPr>
            <a:r>
              <a:rPr lang="da-DK" sz="1400" dirty="0"/>
              <a:t>Ingen skal opleve at stå alene med ansvaret eller udfordringerne for børn og unge med særlige behov. Det gælder hverken elever, forældre eller de fagprofessionelle. Derfor er der også brug for tættere samarbejde med forældrene. Vi skal klæde lærere og pædagoger ordentligt på til opgaven. Og så skal vi nytænke PPR.</a:t>
            </a:r>
          </a:p>
          <a:p>
            <a:pPr marL="342900" lvl="0" indent="-342900">
              <a:lnSpc>
                <a:spcPct val="107000"/>
              </a:lnSpc>
              <a:buFont typeface="+mj-lt"/>
              <a:buAutoNum type="arabicPeriod"/>
            </a:pPr>
            <a:endParaRPr lang="da-DK" sz="1400" dirty="0"/>
          </a:p>
          <a:p>
            <a:pPr marL="342900" lvl="0" indent="-342900">
              <a:lnSpc>
                <a:spcPct val="107000"/>
              </a:lnSpc>
              <a:buFont typeface="+mj-lt"/>
              <a:buAutoNum type="arabicPeriod"/>
            </a:pPr>
            <a:r>
              <a:rPr lang="da-DK" sz="1400" dirty="0"/>
              <a:t>Vi foreslår, at man afdækker, hvordan vi i dag bruger ressourcerne på folkeskoleområdet og drøfter, hvordan både lovgivningen for folkeskolen og specialundervisning kan justeres, og økonomien kan prioriteres på det, der gavner børn og unge mest.</a:t>
            </a:r>
            <a:endParaRPr lang="da-DK" sz="1400" dirty="0">
              <a:effectLst/>
              <a:ea typeface="Calibri" panose="020F0502020204030204" pitchFamily="34" charset="0"/>
              <a:cs typeface="Times New Roman" panose="02020603050405020304" pitchFamily="18" charset="0"/>
            </a:endParaRPr>
          </a:p>
          <a:p>
            <a:pPr marL="800100" indent="-342900">
              <a:lnSpc>
                <a:spcPct val="107000"/>
              </a:lnSpc>
              <a:buFont typeface="+mj-lt"/>
              <a:buAutoNum type="arabicPeriod"/>
            </a:pP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da-DK" sz="1400" dirty="0">
              <a:latin typeface="Georgia" panose="02040502050405020303" pitchFamily="18" charset="0"/>
            </a:endParaRPr>
          </a:p>
        </p:txBody>
      </p:sp>
      <p:sp>
        <p:nvSpPr>
          <p:cNvPr id="20" name="Titel 1">
            <a:extLst>
              <a:ext uri="{FF2B5EF4-FFF2-40B4-BE49-F238E27FC236}">
                <a16:creationId xmlns:a16="http://schemas.microsoft.com/office/drawing/2014/main" id="{43BE5637-D921-091A-1340-F6AC42FB3A9B}"/>
              </a:ext>
            </a:extLst>
          </p:cNvPr>
          <p:cNvSpPr txBox="1">
            <a:spLocks/>
          </p:cNvSpPr>
          <p:nvPr/>
        </p:nvSpPr>
        <p:spPr>
          <a:xfrm>
            <a:off x="8798242" y="6142798"/>
            <a:ext cx="4590742" cy="799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200" dirty="0">
                <a:solidFill>
                  <a:srgbClr val="000000"/>
                </a:solidFill>
                <a:latin typeface="+mn-lt"/>
              </a:rPr>
              <a:t>Kilde: </a:t>
            </a:r>
            <a:r>
              <a:rPr lang="da-DK" sz="1200" dirty="0">
                <a:solidFill>
                  <a:srgbClr val="000000"/>
                </a:solidFill>
                <a:latin typeface="+mn-lt"/>
                <a:hlinkClick r:id="rId12"/>
              </a:rPr>
              <a:t>5 pejlemærker for fællesskabets folkeskole</a:t>
            </a:r>
            <a:endParaRPr lang="da-DK" sz="1200" dirty="0">
              <a:latin typeface="+mn-lt"/>
            </a:endParaRPr>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1681</Words>
  <Application>Microsoft Office PowerPoint</Application>
  <PresentationFormat>Widescreen</PresentationFormat>
  <Paragraphs>118</Paragraphs>
  <Slides>21</Slides>
  <Notes>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21</vt:i4>
      </vt:variant>
    </vt:vector>
  </HeadingPairs>
  <TitlesOfParts>
    <vt:vector size="30" baseType="lpstr">
      <vt:lpstr>Albert Sans</vt:lpstr>
      <vt:lpstr>Arial</vt:lpstr>
      <vt:lpstr>Arial</vt:lpstr>
      <vt:lpstr>Calibri</vt:lpstr>
      <vt:lpstr>Calibri Light</vt:lpstr>
      <vt:lpstr>Georgia</vt:lpstr>
      <vt:lpstr>Symbol</vt:lpstr>
      <vt:lpstr>Verdana</vt:lpstr>
      <vt:lpstr>Office-tema</vt:lpstr>
      <vt:lpstr>Flere elever går i skole i deres lokalområde - Inspirationsmateriale til drøftelse</vt:lpstr>
      <vt:lpstr>Baggrund</vt:lpstr>
      <vt:lpstr>Der er besluttet en politisk ambition for folkeskolen i Silkeborg Kommune i marts 2023</vt:lpstr>
      <vt:lpstr>Den politiske ambition er udmøntet  i følgende vision:  </vt:lpstr>
      <vt:lpstr>Visionen er inspireret af…</vt:lpstr>
      <vt:lpstr>»Næsten 30 år efter at Danmark blandt mange andre lande underskrev Salamanca-erklæringen, og godt ti år efter at inklusionsloven blev vedtaget herhjemme, er dét at skabe deltagelsesmuligheder for en bredere vifte af børn i almene tilbud stadig én af de mest presserende udfordringer i det danske skolesystem« KL, 2020; VIVE, 2022     »Hvis børn ikke lærer at være sammen med andre børn, der ikke er som dem selv, får de svært ved at samarbejde med nogle, der tænker anderledes. Det er egenskaber, som de i deres voksenliv i høj grad får brug for«  Susan Tetler, forsker i inklusion DPU </vt:lpstr>
      <vt:lpstr>Salamanca-erklæringen   Salamancaerklæringen er en international principerklæring, der fokuserer på børns ret til uddannelse uanset handicap.   Formålet med erklæringen er at sikre inkluderende og rummelige skoler, der kan håndtere forskellige måder at lære på og forskellige indlæringstakter. </vt:lpstr>
      <vt:lpstr> »Vi har i den bedste mening forsøgt at skabe de rigtige tilbud til de børn, der har særlige behov. Men det er desværre i vidt omfang tilbud, der ligger uden for almenområdets fællesskab. Hvilket betyder, at børnene mister noget værdifuldt og fundamentalt.«    »Ligesom et hus er sårbart uden solidt fundament, så er vores tilbud til børn og unge også sårbare og svage uden fællesskaber som fundament. Derfor skal vi indrette vores dagtilbud og skoler, så langt de fleste børn kan finde plads i det almene fællesskab. Også dem, der ikke lige passer ind ved første øjekast, og som har svært ved at finde sig til rette. Dem skal vi også skabe plads til.«  Begge citater - Thomas Gyldal Petersen, Borgmester i Herlev Kommune og Formand for KL's Børne- og Undervisningsudvalg </vt:lpstr>
      <vt:lpstr>PowerPoint-præsentation</vt:lpstr>
      <vt:lpstr>PowerPoint-præsentation</vt:lpstr>
      <vt:lpstr> </vt:lpstr>
      <vt:lpstr>  »Om vi ikke lykkes bedre enn i dag, risikerer vi at en stadig større gruppe av barn og unge opplever utenforskap i barnehage, skole og samfunn. Et inkluderende og demokratisk samfunn kan kun realiseres om barnehager og skoler fungerer som inkluderende og demokratiske institusjoner «  Thomas Nordahl, professor i pædagogik ved Høgskolen i Hedmark.     »Å være sammen med de som er like oss gir trygghet, å være sammen med noen som ikke er like oss er noe vi må lære. Men uten den erfaringen kan vi ikke bli trygge, fordi vi stadig kommer til å møte mennesker som ikke er like oss « Persson &amp; Persson 2016, ss. 40-41.   </vt:lpstr>
      <vt:lpstr>Den brændende platform og de kommende år</vt:lpstr>
      <vt:lpstr>PowerPoint-præsentation</vt:lpstr>
      <vt:lpstr>PowerPoint-præsentation</vt:lpstr>
      <vt:lpstr>PowerPoint-præsentation</vt:lpstr>
      <vt:lpstr>De næste skridt</vt:lpstr>
      <vt:lpstr>PowerPoint-præsentation</vt:lpstr>
      <vt:lpstr> </vt:lpstr>
      <vt:lpstr> </vt:lpstr>
      <vt:lpstr>TAK for jeres engagement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Flere skal gå i den lokal folkeskole - baggrund og oplæg til drøftelse</dc:title>
  <dc:creator>Cilie Brandhøj Kristensen (11121)</dc:creator>
  <cp:lastModifiedBy>Signe Skou (18514)</cp:lastModifiedBy>
  <cp:revision>26</cp:revision>
  <dcterms:created xsi:type="dcterms:W3CDTF">2024-02-21T08:48:44Z</dcterms:created>
  <dcterms:modified xsi:type="dcterms:W3CDTF">2024-03-19T11:29:43Z</dcterms:modified>
</cp:coreProperties>
</file>